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80" r:id="rId2"/>
    <p:sldId id="282" r:id="rId3"/>
    <p:sldId id="283" r:id="rId4"/>
    <p:sldId id="284" r:id="rId5"/>
    <p:sldId id="285" r:id="rId6"/>
    <p:sldId id="286" r:id="rId7"/>
    <p:sldId id="288" r:id="rId8"/>
    <p:sldId id="287" r:id="rId9"/>
    <p:sldId id="305" r:id="rId10"/>
  </p:sldIdLst>
  <p:sldSz cx="10691813" cy="75596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56" userDrawn="1">
          <p15:clr>
            <a:srgbClr val="A4A3A4"/>
          </p15:clr>
        </p15:guide>
        <p15:guide id="2" pos="33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3" d="100"/>
          <a:sy n="73" d="100"/>
        </p:scale>
        <p:origin x="1416" y="72"/>
      </p:cViewPr>
      <p:guideLst>
        <p:guide orient="horz" pos="2756"/>
        <p:guide pos="339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en-US"/>
              <a:t>Click to edit Master title style</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30A8059-56A3-420B-8BCB-126BE226F58A}" type="datetimeFigureOut">
              <a:rPr lang="en-GB" smtClean="0"/>
              <a:t>15/02/2026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527E57-58D7-4346-A35D-3A66F7A3AE90}" type="slidenum">
              <a:rPr lang="en-GB" smtClean="0"/>
              <a:t>‹#›</a:t>
            </a:fld>
            <a:endParaRPr lang="en-GB"/>
          </a:p>
        </p:txBody>
      </p:sp>
    </p:spTree>
    <p:extLst>
      <p:ext uri="{BB962C8B-B14F-4D97-AF65-F5344CB8AC3E}">
        <p14:creationId xmlns:p14="http://schemas.microsoft.com/office/powerpoint/2010/main" val="3644926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0A8059-56A3-420B-8BCB-126BE226F58A}" type="datetimeFigureOut">
              <a:rPr lang="en-GB" smtClean="0"/>
              <a:t>15/02/2026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527E57-58D7-4346-A35D-3A66F7A3AE90}" type="slidenum">
              <a:rPr lang="en-GB" smtClean="0"/>
              <a:t>‹#›</a:t>
            </a:fld>
            <a:endParaRPr lang="en-GB"/>
          </a:p>
        </p:txBody>
      </p:sp>
    </p:spTree>
    <p:extLst>
      <p:ext uri="{BB962C8B-B14F-4D97-AF65-F5344CB8AC3E}">
        <p14:creationId xmlns:p14="http://schemas.microsoft.com/office/powerpoint/2010/main" val="2965239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0A8059-56A3-420B-8BCB-126BE226F58A}" type="datetimeFigureOut">
              <a:rPr lang="en-GB" smtClean="0"/>
              <a:t>15/02/2026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527E57-58D7-4346-A35D-3A66F7A3AE90}" type="slidenum">
              <a:rPr lang="en-GB" smtClean="0"/>
              <a:t>‹#›</a:t>
            </a:fld>
            <a:endParaRPr lang="en-GB"/>
          </a:p>
        </p:txBody>
      </p:sp>
    </p:spTree>
    <p:extLst>
      <p:ext uri="{BB962C8B-B14F-4D97-AF65-F5344CB8AC3E}">
        <p14:creationId xmlns:p14="http://schemas.microsoft.com/office/powerpoint/2010/main" val="277835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0A8059-56A3-420B-8BCB-126BE226F58A}" type="datetimeFigureOut">
              <a:rPr lang="en-GB" smtClean="0"/>
              <a:t>15/02/2026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527E57-58D7-4346-A35D-3A66F7A3AE90}" type="slidenum">
              <a:rPr lang="en-GB" smtClean="0"/>
              <a:t>‹#›</a:t>
            </a:fld>
            <a:endParaRPr lang="en-GB"/>
          </a:p>
        </p:txBody>
      </p:sp>
    </p:spTree>
    <p:extLst>
      <p:ext uri="{BB962C8B-B14F-4D97-AF65-F5344CB8AC3E}">
        <p14:creationId xmlns:p14="http://schemas.microsoft.com/office/powerpoint/2010/main" val="1991457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en-US"/>
              <a:t>Click to edit Master title style</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A8059-56A3-420B-8BCB-126BE226F58A}" type="datetimeFigureOut">
              <a:rPr lang="en-GB" smtClean="0"/>
              <a:t>15/02/2026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527E57-58D7-4346-A35D-3A66F7A3AE90}" type="slidenum">
              <a:rPr lang="en-GB" smtClean="0"/>
              <a:t>‹#›</a:t>
            </a:fld>
            <a:endParaRPr lang="en-GB"/>
          </a:p>
        </p:txBody>
      </p:sp>
    </p:spTree>
    <p:extLst>
      <p:ext uri="{BB962C8B-B14F-4D97-AF65-F5344CB8AC3E}">
        <p14:creationId xmlns:p14="http://schemas.microsoft.com/office/powerpoint/2010/main" val="544166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30A8059-56A3-420B-8BCB-126BE226F58A}" type="datetimeFigureOut">
              <a:rPr lang="en-GB" smtClean="0"/>
              <a:t>15/02/2026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1527E57-58D7-4346-A35D-3A66F7A3AE90}" type="slidenum">
              <a:rPr lang="en-GB" smtClean="0"/>
              <a:t>‹#›</a:t>
            </a:fld>
            <a:endParaRPr lang="en-GB"/>
          </a:p>
        </p:txBody>
      </p:sp>
    </p:spTree>
    <p:extLst>
      <p:ext uri="{BB962C8B-B14F-4D97-AF65-F5344CB8AC3E}">
        <p14:creationId xmlns:p14="http://schemas.microsoft.com/office/powerpoint/2010/main" val="3988498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a:t>Click to edit Master text styles</a:t>
            </a:r>
          </a:p>
        </p:txBody>
      </p:sp>
      <p:sp>
        <p:nvSpPr>
          <p:cNvPr id="4" name="Content Placeholder 3"/>
          <p:cNvSpPr>
            <a:spLocks noGrp="1"/>
          </p:cNvSpPr>
          <p:nvPr>
            <p:ph sz="half" idx="2"/>
          </p:nvPr>
        </p:nvSpPr>
        <p:spPr>
          <a:xfrm>
            <a:off x="736456" y="2761381"/>
            <a:ext cx="4523137" cy="4061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a:t>Click to edit Master text styles</a:t>
            </a:r>
          </a:p>
        </p:txBody>
      </p:sp>
      <p:sp>
        <p:nvSpPr>
          <p:cNvPr id="6" name="Content Placeholder 5"/>
          <p:cNvSpPr>
            <a:spLocks noGrp="1"/>
          </p:cNvSpPr>
          <p:nvPr>
            <p:ph sz="quarter" idx="4"/>
          </p:nvPr>
        </p:nvSpPr>
        <p:spPr>
          <a:xfrm>
            <a:off x="5412731" y="2761381"/>
            <a:ext cx="4545413" cy="4061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30A8059-56A3-420B-8BCB-126BE226F58A}" type="datetimeFigureOut">
              <a:rPr lang="en-GB" smtClean="0"/>
              <a:t>15/02/2026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1527E57-58D7-4346-A35D-3A66F7A3AE90}" type="slidenum">
              <a:rPr lang="en-GB" smtClean="0"/>
              <a:t>‹#›</a:t>
            </a:fld>
            <a:endParaRPr lang="en-GB"/>
          </a:p>
        </p:txBody>
      </p:sp>
    </p:spTree>
    <p:extLst>
      <p:ext uri="{BB962C8B-B14F-4D97-AF65-F5344CB8AC3E}">
        <p14:creationId xmlns:p14="http://schemas.microsoft.com/office/powerpoint/2010/main" val="3427281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30A8059-56A3-420B-8BCB-126BE226F58A}" type="datetimeFigureOut">
              <a:rPr lang="en-GB" smtClean="0"/>
              <a:t>15/02/2026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1527E57-58D7-4346-A35D-3A66F7A3AE90}" type="slidenum">
              <a:rPr lang="en-GB" smtClean="0"/>
              <a:t>‹#›</a:t>
            </a:fld>
            <a:endParaRPr lang="en-GB"/>
          </a:p>
        </p:txBody>
      </p:sp>
    </p:spTree>
    <p:extLst>
      <p:ext uri="{BB962C8B-B14F-4D97-AF65-F5344CB8AC3E}">
        <p14:creationId xmlns:p14="http://schemas.microsoft.com/office/powerpoint/2010/main" val="2665570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A8059-56A3-420B-8BCB-126BE226F58A}" type="datetimeFigureOut">
              <a:rPr lang="en-GB" smtClean="0"/>
              <a:t>15/02/2026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1527E57-58D7-4346-A35D-3A66F7A3AE90}" type="slidenum">
              <a:rPr lang="en-GB" smtClean="0"/>
              <a:t>‹#›</a:t>
            </a:fld>
            <a:endParaRPr lang="en-GB"/>
          </a:p>
        </p:txBody>
      </p:sp>
    </p:spTree>
    <p:extLst>
      <p:ext uri="{BB962C8B-B14F-4D97-AF65-F5344CB8AC3E}">
        <p14:creationId xmlns:p14="http://schemas.microsoft.com/office/powerpoint/2010/main" val="309513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US"/>
              <a:t>Click to edit Master title style</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US"/>
              <a:t>Click to edit Master text styles</a:t>
            </a:r>
          </a:p>
        </p:txBody>
      </p:sp>
      <p:sp>
        <p:nvSpPr>
          <p:cNvPr id="5" name="Date Placeholder 4"/>
          <p:cNvSpPr>
            <a:spLocks noGrp="1"/>
          </p:cNvSpPr>
          <p:nvPr>
            <p:ph type="dt" sz="half" idx="10"/>
          </p:nvPr>
        </p:nvSpPr>
        <p:spPr/>
        <p:txBody>
          <a:bodyPr/>
          <a:lstStyle/>
          <a:p>
            <a:fld id="{530A8059-56A3-420B-8BCB-126BE226F58A}" type="datetimeFigureOut">
              <a:rPr lang="en-GB" smtClean="0"/>
              <a:t>15/02/2026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1527E57-58D7-4346-A35D-3A66F7A3AE90}" type="slidenum">
              <a:rPr lang="en-GB" smtClean="0"/>
              <a:t>‹#›</a:t>
            </a:fld>
            <a:endParaRPr lang="en-GB"/>
          </a:p>
        </p:txBody>
      </p:sp>
    </p:spTree>
    <p:extLst>
      <p:ext uri="{BB962C8B-B14F-4D97-AF65-F5344CB8AC3E}">
        <p14:creationId xmlns:p14="http://schemas.microsoft.com/office/powerpoint/2010/main" val="1485774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en-US"/>
              <a:t>Click icon to add picture</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US"/>
              <a:t>Click to edit Master text styles</a:t>
            </a:r>
          </a:p>
        </p:txBody>
      </p:sp>
      <p:sp>
        <p:nvSpPr>
          <p:cNvPr id="5" name="Date Placeholder 4"/>
          <p:cNvSpPr>
            <a:spLocks noGrp="1"/>
          </p:cNvSpPr>
          <p:nvPr>
            <p:ph type="dt" sz="half" idx="10"/>
          </p:nvPr>
        </p:nvSpPr>
        <p:spPr/>
        <p:txBody>
          <a:bodyPr/>
          <a:lstStyle/>
          <a:p>
            <a:fld id="{530A8059-56A3-420B-8BCB-126BE226F58A}" type="datetimeFigureOut">
              <a:rPr lang="en-GB" smtClean="0"/>
              <a:t>15/02/2026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1527E57-58D7-4346-A35D-3A66F7A3AE90}" type="slidenum">
              <a:rPr lang="en-GB" smtClean="0"/>
              <a:t>‹#›</a:t>
            </a:fld>
            <a:endParaRPr lang="en-GB"/>
          </a:p>
        </p:txBody>
      </p:sp>
    </p:spTree>
    <p:extLst>
      <p:ext uri="{BB962C8B-B14F-4D97-AF65-F5344CB8AC3E}">
        <p14:creationId xmlns:p14="http://schemas.microsoft.com/office/powerpoint/2010/main" val="123179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530A8059-56A3-420B-8BCB-126BE226F58A}" type="datetimeFigureOut">
              <a:rPr lang="en-GB" smtClean="0"/>
              <a:t>15/02/2026</a:t>
            </a:fld>
            <a:endParaRPr lang="en-GB"/>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D1527E57-58D7-4346-A35D-3A66F7A3AE90}" type="slidenum">
              <a:rPr lang="en-GB" smtClean="0"/>
              <a:t>‹#›</a:t>
            </a:fld>
            <a:endParaRPr lang="en-GB"/>
          </a:p>
        </p:txBody>
      </p:sp>
    </p:spTree>
    <p:extLst>
      <p:ext uri="{BB962C8B-B14F-4D97-AF65-F5344CB8AC3E}">
        <p14:creationId xmlns:p14="http://schemas.microsoft.com/office/powerpoint/2010/main" val="22937236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webp"/><Relationship Id="rId7" Type="http://schemas.openxmlformats.org/officeDocument/2006/relationships/image" Target="../media/image8.webp"/><Relationship Id="rId2" Type="http://schemas.openxmlformats.org/officeDocument/2006/relationships/image" Target="../media/image3.webp"/><Relationship Id="rId1" Type="http://schemas.openxmlformats.org/officeDocument/2006/relationships/slideLayout" Target="../slideLayouts/slideLayout7.xml"/><Relationship Id="rId6" Type="http://schemas.openxmlformats.org/officeDocument/2006/relationships/image" Target="../media/image7.webp"/><Relationship Id="rId5" Type="http://schemas.openxmlformats.org/officeDocument/2006/relationships/image" Target="../media/image6.webp"/><Relationship Id="rId4" Type="http://schemas.openxmlformats.org/officeDocument/2006/relationships/image" Target="../media/image5.web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85EE4AE-1B6B-F2DC-5089-65CDB7F6BA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230" y="605487"/>
            <a:ext cx="2280102" cy="3176291"/>
          </a:xfrm>
          <a:prstGeom prst="rect">
            <a:avLst/>
          </a:prstGeom>
        </p:spPr>
      </p:pic>
      <p:pic>
        <p:nvPicPr>
          <p:cNvPr id="9" name="Picture 8">
            <a:extLst>
              <a:ext uri="{FF2B5EF4-FFF2-40B4-BE49-F238E27FC236}">
                <a16:creationId xmlns:a16="http://schemas.microsoft.com/office/drawing/2014/main" id="{91CA929A-24DA-D42D-9EBF-6BD4FBB561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59267" y="605487"/>
            <a:ext cx="2280102" cy="3176291"/>
          </a:xfrm>
          <a:prstGeom prst="rect">
            <a:avLst/>
          </a:prstGeom>
        </p:spPr>
      </p:pic>
      <p:pic>
        <p:nvPicPr>
          <p:cNvPr id="10" name="Picture 9">
            <a:extLst>
              <a:ext uri="{FF2B5EF4-FFF2-40B4-BE49-F238E27FC236}">
                <a16:creationId xmlns:a16="http://schemas.microsoft.com/office/drawing/2014/main" id="{C5EB5C3D-6F8E-974F-0B59-32EF61D0DFE7}"/>
              </a:ext>
            </a:extLst>
          </p:cNvPr>
          <p:cNvPicPr>
            <a:picLocks noChangeAspect="1"/>
          </p:cNvPicPr>
          <p:nvPr/>
        </p:nvPicPr>
        <p:blipFill>
          <a:blip r:embed="rId2"/>
          <a:stretch>
            <a:fillRect/>
          </a:stretch>
        </p:blipFill>
        <p:spPr>
          <a:xfrm>
            <a:off x="2972498" y="605487"/>
            <a:ext cx="2280102" cy="3176291"/>
          </a:xfrm>
          <a:prstGeom prst="rect">
            <a:avLst/>
          </a:prstGeom>
        </p:spPr>
      </p:pic>
      <p:pic>
        <p:nvPicPr>
          <p:cNvPr id="11" name="Picture 10">
            <a:extLst>
              <a:ext uri="{FF2B5EF4-FFF2-40B4-BE49-F238E27FC236}">
                <a16:creationId xmlns:a16="http://schemas.microsoft.com/office/drawing/2014/main" id="{8E84C769-0E9C-F179-860F-ADD59B7B78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01250" y="605487"/>
            <a:ext cx="2280102" cy="3176291"/>
          </a:xfrm>
          <a:prstGeom prst="rect">
            <a:avLst/>
          </a:prstGeom>
        </p:spPr>
      </p:pic>
      <p:pic>
        <p:nvPicPr>
          <p:cNvPr id="12" name="Picture 11">
            <a:extLst>
              <a:ext uri="{FF2B5EF4-FFF2-40B4-BE49-F238E27FC236}">
                <a16:creationId xmlns:a16="http://schemas.microsoft.com/office/drawing/2014/main" id="{693D68E9-B13C-4CB6-FAFF-FBB78A3128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230" y="3846319"/>
            <a:ext cx="2280102" cy="3176291"/>
          </a:xfrm>
          <a:prstGeom prst="rect">
            <a:avLst/>
          </a:prstGeom>
        </p:spPr>
      </p:pic>
      <p:pic>
        <p:nvPicPr>
          <p:cNvPr id="13" name="Picture 12">
            <a:extLst>
              <a:ext uri="{FF2B5EF4-FFF2-40B4-BE49-F238E27FC236}">
                <a16:creationId xmlns:a16="http://schemas.microsoft.com/office/drawing/2014/main" id="{37E2A460-3B80-ACC5-1C40-5F7AECC0EF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1708" y="3846319"/>
            <a:ext cx="2280102" cy="3176291"/>
          </a:xfrm>
          <a:prstGeom prst="rect">
            <a:avLst/>
          </a:prstGeom>
        </p:spPr>
      </p:pic>
      <p:pic>
        <p:nvPicPr>
          <p:cNvPr id="14" name="Picture 13">
            <a:extLst>
              <a:ext uri="{FF2B5EF4-FFF2-40B4-BE49-F238E27FC236}">
                <a16:creationId xmlns:a16="http://schemas.microsoft.com/office/drawing/2014/main" id="{F0A8A5C5-092D-A402-B2D0-9A27007FA5DF}"/>
              </a:ext>
            </a:extLst>
          </p:cNvPr>
          <p:cNvPicPr>
            <a:picLocks noChangeAspect="1"/>
          </p:cNvPicPr>
          <p:nvPr/>
        </p:nvPicPr>
        <p:blipFill>
          <a:blip r:embed="rId2"/>
          <a:stretch>
            <a:fillRect/>
          </a:stretch>
        </p:blipFill>
        <p:spPr>
          <a:xfrm>
            <a:off x="2975609" y="3846319"/>
            <a:ext cx="2280102" cy="3176291"/>
          </a:xfrm>
          <a:prstGeom prst="rect">
            <a:avLst/>
          </a:prstGeom>
        </p:spPr>
      </p:pic>
      <p:pic>
        <p:nvPicPr>
          <p:cNvPr id="15" name="Picture 14">
            <a:extLst>
              <a:ext uri="{FF2B5EF4-FFF2-40B4-BE49-F238E27FC236}">
                <a16:creationId xmlns:a16="http://schemas.microsoft.com/office/drawing/2014/main" id="{1AB999EF-02E7-8C71-131A-522EF17BB3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691" y="3846319"/>
            <a:ext cx="2280102" cy="3176291"/>
          </a:xfrm>
          <a:prstGeom prst="rect">
            <a:avLst/>
          </a:prstGeom>
        </p:spPr>
      </p:pic>
      <p:sp>
        <p:nvSpPr>
          <p:cNvPr id="16" name="TextBox 15">
            <a:extLst>
              <a:ext uri="{FF2B5EF4-FFF2-40B4-BE49-F238E27FC236}">
                <a16:creationId xmlns:a16="http://schemas.microsoft.com/office/drawing/2014/main" id="{79427CD6-8581-40E1-129B-7515FD526E24}"/>
              </a:ext>
            </a:extLst>
          </p:cNvPr>
          <p:cNvSpPr txBox="1"/>
          <p:nvPr/>
        </p:nvSpPr>
        <p:spPr>
          <a:xfrm>
            <a:off x="876609" y="807412"/>
            <a:ext cx="1796143" cy="393954"/>
          </a:xfrm>
          <a:prstGeom prst="rect">
            <a:avLst/>
          </a:prstGeom>
          <a:noFill/>
          <a:ln w="6350">
            <a:solidFill>
              <a:schemeClr val="tx1"/>
            </a:solidFill>
          </a:ln>
        </p:spPr>
        <p:txBody>
          <a:bodyPr wrap="square" rtlCol="0">
            <a:spAutoFit/>
          </a:bodyPr>
          <a:lstStyle/>
          <a:p>
            <a:pPr algn="ctr"/>
            <a:r>
              <a:rPr lang="en-GB" dirty="0" err="1"/>
              <a:t>Headhunter</a:t>
            </a:r>
            <a:endParaRPr lang="en-GB" dirty="0"/>
          </a:p>
        </p:txBody>
      </p:sp>
      <p:sp>
        <p:nvSpPr>
          <p:cNvPr id="17" name="TextBox 16">
            <a:extLst>
              <a:ext uri="{FF2B5EF4-FFF2-40B4-BE49-F238E27FC236}">
                <a16:creationId xmlns:a16="http://schemas.microsoft.com/office/drawing/2014/main" id="{8833F40F-4893-D02F-9C79-215C23491E66}"/>
              </a:ext>
            </a:extLst>
          </p:cNvPr>
          <p:cNvSpPr txBox="1"/>
          <p:nvPr/>
        </p:nvSpPr>
        <p:spPr>
          <a:xfrm>
            <a:off x="876609" y="1256775"/>
            <a:ext cx="1796143" cy="523220"/>
          </a:xfrm>
          <a:prstGeom prst="rect">
            <a:avLst/>
          </a:prstGeom>
          <a:noFill/>
          <a:ln w="6350">
            <a:solidFill>
              <a:schemeClr val="tx1"/>
            </a:solidFill>
          </a:ln>
        </p:spPr>
        <p:txBody>
          <a:bodyPr wrap="square" rtlCol="0">
            <a:spAutoFit/>
          </a:bodyPr>
          <a:lstStyle/>
          <a:p>
            <a:r>
              <a:rPr lang="en-GB" sz="1400" dirty="0"/>
              <a:t>Kill the enemy general</a:t>
            </a:r>
          </a:p>
          <a:p>
            <a:r>
              <a:rPr lang="en-GB" sz="1400" dirty="0"/>
              <a:t>(5)</a:t>
            </a:r>
          </a:p>
        </p:txBody>
      </p:sp>
      <p:sp>
        <p:nvSpPr>
          <p:cNvPr id="18" name="TextBox 17">
            <a:extLst>
              <a:ext uri="{FF2B5EF4-FFF2-40B4-BE49-F238E27FC236}">
                <a16:creationId xmlns:a16="http://schemas.microsoft.com/office/drawing/2014/main" id="{44913D5C-B18C-08AC-DEAA-167A6C4A9F39}"/>
              </a:ext>
            </a:extLst>
          </p:cNvPr>
          <p:cNvSpPr txBox="1"/>
          <p:nvPr/>
        </p:nvSpPr>
        <p:spPr>
          <a:xfrm>
            <a:off x="876609" y="2184238"/>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Hold on! </a:t>
            </a:r>
          </a:p>
        </p:txBody>
      </p:sp>
      <p:sp>
        <p:nvSpPr>
          <p:cNvPr id="19" name="TextBox 18">
            <a:extLst>
              <a:ext uri="{FF2B5EF4-FFF2-40B4-BE49-F238E27FC236}">
                <a16:creationId xmlns:a16="http://schemas.microsoft.com/office/drawing/2014/main" id="{E3567DF4-0A78-960B-9676-E968BE2F3F85}"/>
              </a:ext>
            </a:extLst>
          </p:cNvPr>
          <p:cNvSpPr txBox="1"/>
          <p:nvPr/>
        </p:nvSpPr>
        <p:spPr>
          <a:xfrm>
            <a:off x="876609" y="2604426"/>
            <a:ext cx="1796143" cy="738664"/>
          </a:xfrm>
          <a:prstGeom prst="rect">
            <a:avLst/>
          </a:prstGeom>
          <a:noFill/>
          <a:ln w="6350">
            <a:solidFill>
              <a:schemeClr val="tx1"/>
            </a:solidFill>
          </a:ln>
        </p:spPr>
        <p:txBody>
          <a:bodyPr wrap="square" rtlCol="0">
            <a:spAutoFit/>
          </a:bodyPr>
          <a:lstStyle/>
          <a:p>
            <a:r>
              <a:rPr lang="en-GB" sz="1400" i="1" dirty="0">
                <a:solidFill>
                  <a:srgbClr val="0070C0"/>
                </a:solidFill>
              </a:rPr>
              <a:t>After close combat cancel one enemy hit on your unit.</a:t>
            </a:r>
          </a:p>
        </p:txBody>
      </p:sp>
      <p:sp>
        <p:nvSpPr>
          <p:cNvPr id="20" name="Isosceles Triangle 19">
            <a:extLst>
              <a:ext uri="{FF2B5EF4-FFF2-40B4-BE49-F238E27FC236}">
                <a16:creationId xmlns:a16="http://schemas.microsoft.com/office/drawing/2014/main" id="{23FCFD3D-DD48-2715-5569-9991C530005C}"/>
              </a:ext>
            </a:extLst>
          </p:cNvPr>
          <p:cNvSpPr/>
          <p:nvPr/>
        </p:nvSpPr>
        <p:spPr>
          <a:xfrm>
            <a:off x="2457812" y="1530697"/>
            <a:ext cx="173904" cy="201954"/>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a:extLst>
              <a:ext uri="{FF2B5EF4-FFF2-40B4-BE49-F238E27FC236}">
                <a16:creationId xmlns:a16="http://schemas.microsoft.com/office/drawing/2014/main" id="{F49FE766-D7E0-3E0B-5BEB-D99DA5BD5983}"/>
              </a:ext>
            </a:extLst>
          </p:cNvPr>
          <p:cNvSpPr txBox="1"/>
          <p:nvPr/>
        </p:nvSpPr>
        <p:spPr>
          <a:xfrm>
            <a:off x="3194530" y="810298"/>
            <a:ext cx="1796143" cy="393954"/>
          </a:xfrm>
          <a:prstGeom prst="rect">
            <a:avLst/>
          </a:prstGeom>
          <a:noFill/>
          <a:ln w="6350">
            <a:solidFill>
              <a:schemeClr val="tx1"/>
            </a:solidFill>
          </a:ln>
        </p:spPr>
        <p:txBody>
          <a:bodyPr wrap="square" rtlCol="0">
            <a:spAutoFit/>
          </a:bodyPr>
          <a:lstStyle/>
          <a:p>
            <a:pPr algn="ctr"/>
            <a:r>
              <a:rPr lang="en-GB" dirty="0" err="1"/>
              <a:t>Beasthunter</a:t>
            </a:r>
            <a:endParaRPr lang="en-GB" dirty="0"/>
          </a:p>
        </p:txBody>
      </p:sp>
      <p:sp>
        <p:nvSpPr>
          <p:cNvPr id="28" name="TextBox 27">
            <a:extLst>
              <a:ext uri="{FF2B5EF4-FFF2-40B4-BE49-F238E27FC236}">
                <a16:creationId xmlns:a16="http://schemas.microsoft.com/office/drawing/2014/main" id="{63E7B4CE-E295-79B8-CC2F-6C6D14F1FCD7}"/>
              </a:ext>
            </a:extLst>
          </p:cNvPr>
          <p:cNvSpPr txBox="1"/>
          <p:nvPr/>
        </p:nvSpPr>
        <p:spPr>
          <a:xfrm>
            <a:off x="3194530" y="1259661"/>
            <a:ext cx="1796143" cy="738664"/>
          </a:xfrm>
          <a:prstGeom prst="rect">
            <a:avLst/>
          </a:prstGeom>
          <a:noFill/>
          <a:ln w="6350">
            <a:solidFill>
              <a:schemeClr val="tx1"/>
            </a:solidFill>
          </a:ln>
        </p:spPr>
        <p:txBody>
          <a:bodyPr wrap="square" rtlCol="0">
            <a:spAutoFit/>
          </a:bodyPr>
          <a:lstStyle/>
          <a:p>
            <a:r>
              <a:rPr lang="en-GB" sz="1400" dirty="0"/>
              <a:t>Kill the enemy’s highest VP Beast </a:t>
            </a:r>
          </a:p>
          <a:p>
            <a:r>
              <a:rPr lang="en-GB" sz="1400" dirty="0"/>
              <a:t>(5)</a:t>
            </a:r>
          </a:p>
        </p:txBody>
      </p:sp>
      <p:sp>
        <p:nvSpPr>
          <p:cNvPr id="29" name="TextBox 28">
            <a:extLst>
              <a:ext uri="{FF2B5EF4-FFF2-40B4-BE49-F238E27FC236}">
                <a16:creationId xmlns:a16="http://schemas.microsoft.com/office/drawing/2014/main" id="{D37CD245-E382-9054-D4AA-631A4B45CB2A}"/>
              </a:ext>
            </a:extLst>
          </p:cNvPr>
          <p:cNvSpPr txBox="1"/>
          <p:nvPr/>
        </p:nvSpPr>
        <p:spPr>
          <a:xfrm>
            <a:off x="3194530" y="2187124"/>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Cancel</a:t>
            </a:r>
          </a:p>
        </p:txBody>
      </p:sp>
      <p:sp>
        <p:nvSpPr>
          <p:cNvPr id="30" name="TextBox 29">
            <a:extLst>
              <a:ext uri="{FF2B5EF4-FFF2-40B4-BE49-F238E27FC236}">
                <a16:creationId xmlns:a16="http://schemas.microsoft.com/office/drawing/2014/main" id="{14E28457-86BA-2113-D45E-948B2EEE7183}"/>
              </a:ext>
            </a:extLst>
          </p:cNvPr>
          <p:cNvSpPr txBox="1"/>
          <p:nvPr/>
        </p:nvSpPr>
        <p:spPr>
          <a:xfrm>
            <a:off x="3194530" y="2607312"/>
            <a:ext cx="1796143" cy="738664"/>
          </a:xfrm>
          <a:prstGeom prst="rect">
            <a:avLst/>
          </a:prstGeom>
          <a:noFill/>
          <a:ln w="6350">
            <a:solidFill>
              <a:schemeClr val="tx1"/>
            </a:solidFill>
          </a:ln>
        </p:spPr>
        <p:txBody>
          <a:bodyPr wrap="square" rtlCol="0">
            <a:spAutoFit/>
          </a:bodyPr>
          <a:lstStyle/>
          <a:p>
            <a:r>
              <a:rPr lang="en-GB" sz="1400" i="1" dirty="0">
                <a:solidFill>
                  <a:srgbClr val="0070C0"/>
                </a:solidFill>
              </a:rPr>
              <a:t>Cancels an enemy play of any tactical card (inc. Cancel).</a:t>
            </a:r>
          </a:p>
        </p:txBody>
      </p:sp>
      <p:sp>
        <p:nvSpPr>
          <p:cNvPr id="31" name="Isosceles Triangle 30">
            <a:extLst>
              <a:ext uri="{FF2B5EF4-FFF2-40B4-BE49-F238E27FC236}">
                <a16:creationId xmlns:a16="http://schemas.microsoft.com/office/drawing/2014/main" id="{F299E5A3-F062-A3A5-18ED-263365CB4263}"/>
              </a:ext>
            </a:extLst>
          </p:cNvPr>
          <p:cNvSpPr/>
          <p:nvPr/>
        </p:nvSpPr>
        <p:spPr>
          <a:xfrm>
            <a:off x="4785891" y="1763728"/>
            <a:ext cx="173904" cy="201954"/>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a:extLst>
              <a:ext uri="{FF2B5EF4-FFF2-40B4-BE49-F238E27FC236}">
                <a16:creationId xmlns:a16="http://schemas.microsoft.com/office/drawing/2014/main" id="{097E2208-F7A2-76DC-9F72-CDDBCF29CF7B}"/>
              </a:ext>
            </a:extLst>
          </p:cNvPr>
          <p:cNvSpPr txBox="1"/>
          <p:nvPr/>
        </p:nvSpPr>
        <p:spPr>
          <a:xfrm>
            <a:off x="5695407" y="791010"/>
            <a:ext cx="1796143" cy="393954"/>
          </a:xfrm>
          <a:prstGeom prst="rect">
            <a:avLst/>
          </a:prstGeom>
          <a:noFill/>
          <a:ln w="6350">
            <a:solidFill>
              <a:schemeClr val="tx1"/>
            </a:solidFill>
          </a:ln>
        </p:spPr>
        <p:txBody>
          <a:bodyPr wrap="square" rtlCol="0">
            <a:spAutoFit/>
          </a:bodyPr>
          <a:lstStyle/>
          <a:p>
            <a:pPr algn="ctr"/>
            <a:r>
              <a:rPr lang="en-GB" dirty="0"/>
              <a:t>Flank Raid</a:t>
            </a:r>
          </a:p>
        </p:txBody>
      </p:sp>
      <p:sp>
        <p:nvSpPr>
          <p:cNvPr id="33" name="TextBox 32">
            <a:extLst>
              <a:ext uri="{FF2B5EF4-FFF2-40B4-BE49-F238E27FC236}">
                <a16:creationId xmlns:a16="http://schemas.microsoft.com/office/drawing/2014/main" id="{F21F0789-BBFB-DA98-6CE7-56C804170AA0}"/>
              </a:ext>
            </a:extLst>
          </p:cNvPr>
          <p:cNvSpPr txBox="1"/>
          <p:nvPr/>
        </p:nvSpPr>
        <p:spPr>
          <a:xfrm>
            <a:off x="5695407" y="1240373"/>
            <a:ext cx="1796143" cy="738664"/>
          </a:xfrm>
          <a:prstGeom prst="rect">
            <a:avLst/>
          </a:prstGeom>
          <a:noFill/>
          <a:ln w="6350">
            <a:solidFill>
              <a:schemeClr val="tx1"/>
            </a:solidFill>
          </a:ln>
        </p:spPr>
        <p:txBody>
          <a:bodyPr wrap="square" rtlCol="0">
            <a:spAutoFit/>
          </a:bodyPr>
          <a:lstStyle/>
          <a:p>
            <a:r>
              <a:rPr lang="en-GB" sz="1400" dirty="0"/>
              <a:t>Control one mid point flank hex </a:t>
            </a:r>
          </a:p>
          <a:p>
            <a:r>
              <a:rPr lang="en-GB" sz="1400" dirty="0"/>
              <a:t>(2)</a:t>
            </a:r>
          </a:p>
        </p:txBody>
      </p:sp>
      <p:sp>
        <p:nvSpPr>
          <p:cNvPr id="34" name="TextBox 33">
            <a:extLst>
              <a:ext uri="{FF2B5EF4-FFF2-40B4-BE49-F238E27FC236}">
                <a16:creationId xmlns:a16="http://schemas.microsoft.com/office/drawing/2014/main" id="{07C184DF-004F-94F4-6522-E0449A6D4330}"/>
              </a:ext>
            </a:extLst>
          </p:cNvPr>
          <p:cNvSpPr txBox="1"/>
          <p:nvPr/>
        </p:nvSpPr>
        <p:spPr>
          <a:xfrm>
            <a:off x="5695407" y="2167836"/>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Unseen Path</a:t>
            </a:r>
          </a:p>
        </p:txBody>
      </p:sp>
      <p:sp>
        <p:nvSpPr>
          <p:cNvPr id="35" name="TextBox 34">
            <a:extLst>
              <a:ext uri="{FF2B5EF4-FFF2-40B4-BE49-F238E27FC236}">
                <a16:creationId xmlns:a16="http://schemas.microsoft.com/office/drawing/2014/main" id="{D03D28A1-65AB-2DD6-ED94-3786D1126CCD}"/>
              </a:ext>
            </a:extLst>
          </p:cNvPr>
          <p:cNvSpPr txBox="1"/>
          <p:nvPr/>
        </p:nvSpPr>
        <p:spPr>
          <a:xfrm>
            <a:off x="5695407" y="2588026"/>
            <a:ext cx="1796143" cy="830997"/>
          </a:xfrm>
          <a:prstGeom prst="rect">
            <a:avLst/>
          </a:prstGeom>
          <a:noFill/>
          <a:ln w="6350">
            <a:solidFill>
              <a:schemeClr val="tx1"/>
            </a:solidFill>
          </a:ln>
        </p:spPr>
        <p:txBody>
          <a:bodyPr wrap="square" rtlCol="0">
            <a:spAutoFit/>
          </a:bodyPr>
          <a:lstStyle/>
          <a:p>
            <a:r>
              <a:rPr lang="en-GB" sz="1200" i="1" dirty="0">
                <a:solidFill>
                  <a:srgbClr val="0070C0"/>
                </a:solidFill>
                <a:latin typeface="Calibri" panose="020F0502020204030204" pitchFamily="34" charset="0"/>
                <a:ea typeface="Calibri" panose="020F0502020204030204" pitchFamily="34" charset="0"/>
                <a:cs typeface="Times New Roman" panose="02020603050405020304" pitchFamily="18" charset="0"/>
              </a:rPr>
              <a:t>An activated group of up to 3 same name units may ignore terrain costs this turn. (exc. river/lake)</a:t>
            </a:r>
            <a:endParaRPr lang="en-GB" sz="1200" i="1" dirty="0">
              <a:solidFill>
                <a:srgbClr val="0070C0"/>
              </a:solidFill>
            </a:endParaRPr>
          </a:p>
        </p:txBody>
      </p:sp>
      <p:sp>
        <p:nvSpPr>
          <p:cNvPr id="36" name="TextBox 35">
            <a:extLst>
              <a:ext uri="{FF2B5EF4-FFF2-40B4-BE49-F238E27FC236}">
                <a16:creationId xmlns:a16="http://schemas.microsoft.com/office/drawing/2014/main" id="{3A7B61A1-A9E6-CDFC-3C80-C30A9740A5F1}"/>
              </a:ext>
            </a:extLst>
          </p:cNvPr>
          <p:cNvSpPr txBox="1"/>
          <p:nvPr/>
        </p:nvSpPr>
        <p:spPr>
          <a:xfrm>
            <a:off x="8040033" y="768281"/>
            <a:ext cx="1796143" cy="393954"/>
          </a:xfrm>
          <a:prstGeom prst="rect">
            <a:avLst/>
          </a:prstGeom>
          <a:noFill/>
          <a:ln w="6350">
            <a:solidFill>
              <a:schemeClr val="tx1"/>
            </a:solidFill>
          </a:ln>
        </p:spPr>
        <p:txBody>
          <a:bodyPr wrap="square" rtlCol="0">
            <a:spAutoFit/>
          </a:bodyPr>
          <a:lstStyle/>
          <a:p>
            <a:pPr algn="ctr"/>
            <a:r>
              <a:rPr lang="en-GB" dirty="0"/>
              <a:t>Flank Raid</a:t>
            </a:r>
          </a:p>
        </p:txBody>
      </p:sp>
      <p:sp>
        <p:nvSpPr>
          <p:cNvPr id="37" name="TextBox 36">
            <a:extLst>
              <a:ext uri="{FF2B5EF4-FFF2-40B4-BE49-F238E27FC236}">
                <a16:creationId xmlns:a16="http://schemas.microsoft.com/office/drawing/2014/main" id="{8220D91C-A026-DC21-FEF1-C29BDDBBA83C}"/>
              </a:ext>
            </a:extLst>
          </p:cNvPr>
          <p:cNvSpPr txBox="1"/>
          <p:nvPr/>
        </p:nvSpPr>
        <p:spPr>
          <a:xfrm>
            <a:off x="8040033" y="1217644"/>
            <a:ext cx="1796143" cy="738664"/>
          </a:xfrm>
          <a:prstGeom prst="rect">
            <a:avLst/>
          </a:prstGeom>
          <a:noFill/>
          <a:ln w="6350">
            <a:solidFill>
              <a:schemeClr val="tx1"/>
            </a:solidFill>
          </a:ln>
        </p:spPr>
        <p:txBody>
          <a:bodyPr wrap="square" rtlCol="0">
            <a:spAutoFit/>
          </a:bodyPr>
          <a:lstStyle/>
          <a:p>
            <a:r>
              <a:rPr lang="en-GB" sz="1400" dirty="0"/>
              <a:t>Control one mid point flank hex </a:t>
            </a:r>
          </a:p>
          <a:p>
            <a:r>
              <a:rPr lang="en-GB" sz="1400" dirty="0"/>
              <a:t>(2)</a:t>
            </a:r>
          </a:p>
        </p:txBody>
      </p:sp>
      <p:sp>
        <p:nvSpPr>
          <p:cNvPr id="38" name="TextBox 37">
            <a:extLst>
              <a:ext uri="{FF2B5EF4-FFF2-40B4-BE49-F238E27FC236}">
                <a16:creationId xmlns:a16="http://schemas.microsoft.com/office/drawing/2014/main" id="{A1216178-DFCE-B92A-86D1-E9E3C81E4FC7}"/>
              </a:ext>
            </a:extLst>
          </p:cNvPr>
          <p:cNvSpPr txBox="1"/>
          <p:nvPr/>
        </p:nvSpPr>
        <p:spPr>
          <a:xfrm>
            <a:off x="8040033" y="2145107"/>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Downwind</a:t>
            </a:r>
          </a:p>
        </p:txBody>
      </p:sp>
      <p:sp>
        <p:nvSpPr>
          <p:cNvPr id="39" name="TextBox 38">
            <a:extLst>
              <a:ext uri="{FF2B5EF4-FFF2-40B4-BE49-F238E27FC236}">
                <a16:creationId xmlns:a16="http://schemas.microsoft.com/office/drawing/2014/main" id="{DC9FE79A-0898-9AF4-1DF8-A79CEAA5E793}"/>
              </a:ext>
            </a:extLst>
          </p:cNvPr>
          <p:cNvSpPr txBox="1"/>
          <p:nvPr/>
        </p:nvSpPr>
        <p:spPr>
          <a:xfrm>
            <a:off x="8040033" y="2565297"/>
            <a:ext cx="1796143" cy="830997"/>
          </a:xfrm>
          <a:prstGeom prst="rect">
            <a:avLst/>
          </a:prstGeom>
          <a:noFill/>
          <a:ln w="6350">
            <a:solidFill>
              <a:schemeClr val="tx1"/>
            </a:solidFill>
          </a:ln>
        </p:spPr>
        <p:txBody>
          <a:bodyPr wrap="square" rtlCol="0">
            <a:spAutoFit/>
          </a:bodyPr>
          <a:lstStyle/>
          <a:p>
            <a:r>
              <a:rPr lang="en-GB" sz="1200" i="1" dirty="0">
                <a:solidFill>
                  <a:srgbClr val="0070C0"/>
                </a:solidFill>
              </a:rPr>
              <a:t>An activated unit of up to 3 same name troops gains 1 hex extra range this turn.</a:t>
            </a:r>
          </a:p>
        </p:txBody>
      </p:sp>
      <p:sp>
        <p:nvSpPr>
          <p:cNvPr id="40" name="TextBox 39">
            <a:extLst>
              <a:ext uri="{FF2B5EF4-FFF2-40B4-BE49-F238E27FC236}">
                <a16:creationId xmlns:a16="http://schemas.microsoft.com/office/drawing/2014/main" id="{B6769473-7C0E-E1AA-F658-E5088DF74A4C}"/>
              </a:ext>
            </a:extLst>
          </p:cNvPr>
          <p:cNvSpPr txBox="1"/>
          <p:nvPr/>
        </p:nvSpPr>
        <p:spPr>
          <a:xfrm>
            <a:off x="879530" y="4059490"/>
            <a:ext cx="1796143" cy="695575"/>
          </a:xfrm>
          <a:prstGeom prst="rect">
            <a:avLst/>
          </a:prstGeom>
          <a:noFill/>
          <a:ln w="6350">
            <a:solidFill>
              <a:schemeClr val="tx1"/>
            </a:solidFill>
          </a:ln>
        </p:spPr>
        <p:txBody>
          <a:bodyPr wrap="square" rtlCol="0">
            <a:spAutoFit/>
          </a:bodyPr>
          <a:lstStyle/>
          <a:p>
            <a:pPr algn="ctr"/>
            <a:r>
              <a:rPr lang="en-GB" dirty="0"/>
              <a:t>Cast them down</a:t>
            </a:r>
          </a:p>
        </p:txBody>
      </p:sp>
      <p:sp>
        <p:nvSpPr>
          <p:cNvPr id="41" name="TextBox 40">
            <a:extLst>
              <a:ext uri="{FF2B5EF4-FFF2-40B4-BE49-F238E27FC236}">
                <a16:creationId xmlns:a16="http://schemas.microsoft.com/office/drawing/2014/main" id="{8B6974EA-0212-F001-8ECA-BE8700AF8F76}"/>
              </a:ext>
            </a:extLst>
          </p:cNvPr>
          <p:cNvSpPr txBox="1"/>
          <p:nvPr/>
        </p:nvSpPr>
        <p:spPr>
          <a:xfrm>
            <a:off x="879530" y="4508852"/>
            <a:ext cx="1796143" cy="738664"/>
          </a:xfrm>
          <a:prstGeom prst="rect">
            <a:avLst/>
          </a:prstGeom>
          <a:noFill/>
          <a:ln w="6350">
            <a:solidFill>
              <a:schemeClr val="tx1"/>
            </a:solidFill>
          </a:ln>
        </p:spPr>
        <p:txBody>
          <a:bodyPr wrap="square" rtlCol="0">
            <a:spAutoFit/>
          </a:bodyPr>
          <a:lstStyle/>
          <a:p>
            <a:r>
              <a:rPr lang="en-GB" sz="1400" dirty="0">
                <a:latin typeface="Calibri" panose="020F0502020204030204" pitchFamily="34" charset="0"/>
                <a:ea typeface="Calibri" panose="020F0502020204030204" pitchFamily="34" charset="0"/>
                <a:cs typeface="Times New Roman" panose="02020603050405020304" pitchFamily="18" charset="0"/>
              </a:rPr>
              <a:t>Kill an enemy banner, flyer, magician, totem or artillery piece. (3)</a:t>
            </a:r>
            <a:endParaRPr lang="en-GB" sz="1400" dirty="0"/>
          </a:p>
        </p:txBody>
      </p:sp>
      <p:sp>
        <p:nvSpPr>
          <p:cNvPr id="42" name="TextBox 41">
            <a:extLst>
              <a:ext uri="{FF2B5EF4-FFF2-40B4-BE49-F238E27FC236}">
                <a16:creationId xmlns:a16="http://schemas.microsoft.com/office/drawing/2014/main" id="{4FBFCBD9-B6BB-F5A7-FAEC-492EDAB47E97}"/>
              </a:ext>
            </a:extLst>
          </p:cNvPr>
          <p:cNvSpPr txBox="1"/>
          <p:nvPr/>
        </p:nvSpPr>
        <p:spPr>
          <a:xfrm>
            <a:off x="879530" y="5436315"/>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Recover</a:t>
            </a:r>
          </a:p>
        </p:txBody>
      </p:sp>
      <p:sp>
        <p:nvSpPr>
          <p:cNvPr id="43" name="TextBox 42">
            <a:extLst>
              <a:ext uri="{FF2B5EF4-FFF2-40B4-BE49-F238E27FC236}">
                <a16:creationId xmlns:a16="http://schemas.microsoft.com/office/drawing/2014/main" id="{3C170631-A794-6EC9-56A3-66EDC40B16D8}"/>
              </a:ext>
            </a:extLst>
          </p:cNvPr>
          <p:cNvSpPr txBox="1"/>
          <p:nvPr/>
        </p:nvSpPr>
        <p:spPr>
          <a:xfrm>
            <a:off x="879530" y="5856503"/>
            <a:ext cx="1796143" cy="738664"/>
          </a:xfrm>
          <a:prstGeom prst="rect">
            <a:avLst/>
          </a:prstGeom>
          <a:noFill/>
          <a:ln w="6350">
            <a:solidFill>
              <a:schemeClr val="tx1"/>
            </a:solidFill>
          </a:ln>
        </p:spPr>
        <p:txBody>
          <a:bodyPr wrap="square" rtlCol="0">
            <a:spAutoFit/>
          </a:bodyPr>
          <a:lstStyle/>
          <a:p>
            <a:r>
              <a:rPr lang="en-GB" sz="1400" i="1" dirty="0">
                <a:solidFill>
                  <a:srgbClr val="0070C0"/>
                </a:solidFill>
              </a:rPr>
              <a:t>At the start of the activating unit’s turn it heals 2 HP.</a:t>
            </a:r>
          </a:p>
        </p:txBody>
      </p:sp>
      <p:sp>
        <p:nvSpPr>
          <p:cNvPr id="44" name="Isosceles Triangle 43">
            <a:extLst>
              <a:ext uri="{FF2B5EF4-FFF2-40B4-BE49-F238E27FC236}">
                <a16:creationId xmlns:a16="http://schemas.microsoft.com/office/drawing/2014/main" id="{113D0049-BBF2-6F71-9471-DA7800ADAA9F}"/>
              </a:ext>
            </a:extLst>
          </p:cNvPr>
          <p:cNvSpPr/>
          <p:nvPr/>
        </p:nvSpPr>
        <p:spPr>
          <a:xfrm>
            <a:off x="2474952" y="4999911"/>
            <a:ext cx="173904" cy="201954"/>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TextBox 44">
            <a:extLst>
              <a:ext uri="{FF2B5EF4-FFF2-40B4-BE49-F238E27FC236}">
                <a16:creationId xmlns:a16="http://schemas.microsoft.com/office/drawing/2014/main" id="{107DB6F0-066B-4D3F-F82D-0C476FC9A9BE}"/>
              </a:ext>
            </a:extLst>
          </p:cNvPr>
          <p:cNvSpPr txBox="1"/>
          <p:nvPr/>
        </p:nvSpPr>
        <p:spPr>
          <a:xfrm>
            <a:off x="3214341" y="4023771"/>
            <a:ext cx="1796143" cy="695575"/>
          </a:xfrm>
          <a:prstGeom prst="rect">
            <a:avLst/>
          </a:prstGeom>
          <a:noFill/>
          <a:ln w="6350">
            <a:solidFill>
              <a:schemeClr val="tx1"/>
            </a:solidFill>
          </a:ln>
        </p:spPr>
        <p:txBody>
          <a:bodyPr wrap="square" rtlCol="0">
            <a:spAutoFit/>
          </a:bodyPr>
          <a:lstStyle/>
          <a:p>
            <a:pPr algn="ctr"/>
            <a:r>
              <a:rPr lang="en-GB" dirty="0"/>
              <a:t>Cast them Down</a:t>
            </a:r>
          </a:p>
        </p:txBody>
      </p:sp>
      <p:sp>
        <p:nvSpPr>
          <p:cNvPr id="46" name="TextBox 45">
            <a:extLst>
              <a:ext uri="{FF2B5EF4-FFF2-40B4-BE49-F238E27FC236}">
                <a16:creationId xmlns:a16="http://schemas.microsoft.com/office/drawing/2014/main" id="{942D6D3B-4326-E995-70FC-04B6DD4C3E15}"/>
              </a:ext>
            </a:extLst>
          </p:cNvPr>
          <p:cNvSpPr txBox="1"/>
          <p:nvPr/>
        </p:nvSpPr>
        <p:spPr>
          <a:xfrm>
            <a:off x="3214341" y="4473133"/>
            <a:ext cx="1796143" cy="738664"/>
          </a:xfrm>
          <a:prstGeom prst="rect">
            <a:avLst/>
          </a:prstGeom>
          <a:noFill/>
          <a:ln w="6350">
            <a:solidFill>
              <a:schemeClr val="tx1"/>
            </a:solidFill>
          </a:ln>
        </p:spPr>
        <p:txBody>
          <a:bodyPr wrap="square" rtlCol="0">
            <a:spAutoFit/>
          </a:bodyPr>
          <a:lstStyle/>
          <a:p>
            <a:r>
              <a:rPr lang="en-GB" sz="1400" dirty="0">
                <a:latin typeface="Calibri" panose="020F0502020204030204" pitchFamily="34" charset="0"/>
                <a:ea typeface="Calibri" panose="020F0502020204030204" pitchFamily="34" charset="0"/>
                <a:cs typeface="Times New Roman" panose="02020603050405020304" pitchFamily="18" charset="0"/>
              </a:rPr>
              <a:t>Kill an enemy banner, flyer, magician, totem or artillery piece. </a:t>
            </a:r>
            <a:r>
              <a:rPr lang="en-GB" sz="1400">
                <a:latin typeface="Calibri" panose="020F0502020204030204" pitchFamily="34" charset="0"/>
                <a:ea typeface="Calibri" panose="020F0502020204030204" pitchFamily="34" charset="0"/>
                <a:cs typeface="Times New Roman" panose="02020603050405020304" pitchFamily="18" charset="0"/>
              </a:rPr>
              <a:t>(3)</a:t>
            </a:r>
            <a:endParaRPr lang="en-GB" sz="1400" dirty="0"/>
          </a:p>
        </p:txBody>
      </p:sp>
      <p:sp>
        <p:nvSpPr>
          <p:cNvPr id="47" name="TextBox 46">
            <a:extLst>
              <a:ext uri="{FF2B5EF4-FFF2-40B4-BE49-F238E27FC236}">
                <a16:creationId xmlns:a16="http://schemas.microsoft.com/office/drawing/2014/main" id="{085E9074-DA33-2A0E-2B5B-F8F3458FB0D9}"/>
              </a:ext>
            </a:extLst>
          </p:cNvPr>
          <p:cNvSpPr txBox="1"/>
          <p:nvPr/>
        </p:nvSpPr>
        <p:spPr>
          <a:xfrm>
            <a:off x="3214341" y="5400596"/>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Darken the Sky</a:t>
            </a:r>
          </a:p>
        </p:txBody>
      </p:sp>
      <p:sp>
        <p:nvSpPr>
          <p:cNvPr id="48" name="TextBox 47">
            <a:extLst>
              <a:ext uri="{FF2B5EF4-FFF2-40B4-BE49-F238E27FC236}">
                <a16:creationId xmlns:a16="http://schemas.microsoft.com/office/drawing/2014/main" id="{40A21EB7-972D-59FB-4F15-C0C15D33AB4E}"/>
              </a:ext>
            </a:extLst>
          </p:cNvPr>
          <p:cNvSpPr txBox="1"/>
          <p:nvPr/>
        </p:nvSpPr>
        <p:spPr>
          <a:xfrm>
            <a:off x="3214341" y="5820786"/>
            <a:ext cx="1796143" cy="830997"/>
          </a:xfrm>
          <a:prstGeom prst="rect">
            <a:avLst/>
          </a:prstGeom>
          <a:noFill/>
          <a:ln w="6350">
            <a:solidFill>
              <a:schemeClr val="tx1"/>
            </a:solidFill>
          </a:ln>
        </p:spPr>
        <p:txBody>
          <a:bodyPr wrap="square" rtlCol="0">
            <a:spAutoFit/>
          </a:bodyPr>
          <a:lstStyle/>
          <a:p>
            <a:r>
              <a:rPr lang="en-GB" sz="1200" i="1" dirty="0">
                <a:solidFill>
                  <a:srgbClr val="0070C0"/>
                </a:solidFill>
              </a:rPr>
              <a:t>One unit may fire a second time as disadvantaged if it did not or will not move this turn.</a:t>
            </a:r>
          </a:p>
        </p:txBody>
      </p:sp>
      <p:sp>
        <p:nvSpPr>
          <p:cNvPr id="49" name="Isosceles Triangle 48">
            <a:extLst>
              <a:ext uri="{FF2B5EF4-FFF2-40B4-BE49-F238E27FC236}">
                <a16:creationId xmlns:a16="http://schemas.microsoft.com/office/drawing/2014/main" id="{78AE87D7-2B8A-F371-2044-385A811130A4}"/>
              </a:ext>
            </a:extLst>
          </p:cNvPr>
          <p:cNvSpPr/>
          <p:nvPr/>
        </p:nvSpPr>
        <p:spPr>
          <a:xfrm>
            <a:off x="4812107" y="4973390"/>
            <a:ext cx="173904" cy="201954"/>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TextBox 49">
            <a:extLst>
              <a:ext uri="{FF2B5EF4-FFF2-40B4-BE49-F238E27FC236}">
                <a16:creationId xmlns:a16="http://schemas.microsoft.com/office/drawing/2014/main" id="{6CC3BE65-4F84-68AC-B450-2496BD5E1261}"/>
              </a:ext>
            </a:extLst>
          </p:cNvPr>
          <p:cNvSpPr txBox="1"/>
          <p:nvPr/>
        </p:nvSpPr>
        <p:spPr>
          <a:xfrm>
            <a:off x="5696237" y="4011281"/>
            <a:ext cx="1796143" cy="393954"/>
          </a:xfrm>
          <a:prstGeom prst="rect">
            <a:avLst/>
          </a:prstGeom>
          <a:noFill/>
          <a:ln w="6350">
            <a:solidFill>
              <a:schemeClr val="tx1"/>
            </a:solidFill>
          </a:ln>
        </p:spPr>
        <p:txBody>
          <a:bodyPr wrap="square" rtlCol="0">
            <a:spAutoFit/>
          </a:bodyPr>
          <a:lstStyle/>
          <a:p>
            <a:pPr algn="ctr"/>
            <a:r>
              <a:rPr lang="en-GB" dirty="0"/>
              <a:t>Encirclement</a:t>
            </a:r>
          </a:p>
        </p:txBody>
      </p:sp>
      <p:sp>
        <p:nvSpPr>
          <p:cNvPr id="51" name="TextBox 50">
            <a:extLst>
              <a:ext uri="{FF2B5EF4-FFF2-40B4-BE49-F238E27FC236}">
                <a16:creationId xmlns:a16="http://schemas.microsoft.com/office/drawing/2014/main" id="{4CE47ADA-10DC-9AF4-01B9-5A2A7E8C4516}"/>
              </a:ext>
            </a:extLst>
          </p:cNvPr>
          <p:cNvSpPr txBox="1"/>
          <p:nvPr/>
        </p:nvSpPr>
        <p:spPr>
          <a:xfrm>
            <a:off x="5696237" y="4460644"/>
            <a:ext cx="1796143" cy="738664"/>
          </a:xfrm>
          <a:prstGeom prst="rect">
            <a:avLst/>
          </a:prstGeom>
          <a:noFill/>
          <a:ln w="6350">
            <a:solidFill>
              <a:schemeClr val="tx1"/>
            </a:solidFill>
          </a:ln>
        </p:spPr>
        <p:txBody>
          <a:bodyPr wrap="square" rtlCol="0">
            <a:spAutoFit/>
          </a:bodyPr>
          <a:lstStyle/>
          <a:p>
            <a:r>
              <a:rPr lang="en-GB" sz="1400" dirty="0">
                <a:latin typeface="Calibri" panose="020F0502020204030204" pitchFamily="34" charset="0"/>
                <a:ea typeface="Calibri" panose="020F0502020204030204" pitchFamily="34" charset="0"/>
                <a:cs typeface="Times New Roman" panose="02020603050405020304" pitchFamily="18" charset="0"/>
              </a:rPr>
              <a:t>Control both midpoint flank hexes. (3) </a:t>
            </a:r>
            <a:endParaRPr lang="en-GB" sz="1400" dirty="0"/>
          </a:p>
        </p:txBody>
      </p:sp>
      <p:sp>
        <p:nvSpPr>
          <p:cNvPr id="52" name="TextBox 51">
            <a:extLst>
              <a:ext uri="{FF2B5EF4-FFF2-40B4-BE49-F238E27FC236}">
                <a16:creationId xmlns:a16="http://schemas.microsoft.com/office/drawing/2014/main" id="{C02C81FE-4CB4-751C-CCC1-683EE3207EA1}"/>
              </a:ext>
            </a:extLst>
          </p:cNvPr>
          <p:cNvSpPr txBox="1"/>
          <p:nvPr/>
        </p:nvSpPr>
        <p:spPr>
          <a:xfrm>
            <a:off x="5696237" y="5388107"/>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Recover</a:t>
            </a:r>
          </a:p>
        </p:txBody>
      </p:sp>
      <p:sp>
        <p:nvSpPr>
          <p:cNvPr id="53" name="TextBox 52">
            <a:extLst>
              <a:ext uri="{FF2B5EF4-FFF2-40B4-BE49-F238E27FC236}">
                <a16:creationId xmlns:a16="http://schemas.microsoft.com/office/drawing/2014/main" id="{B25E3183-154F-7DB2-20B8-EF2F97C99DDF}"/>
              </a:ext>
            </a:extLst>
          </p:cNvPr>
          <p:cNvSpPr txBox="1"/>
          <p:nvPr/>
        </p:nvSpPr>
        <p:spPr>
          <a:xfrm>
            <a:off x="5696237" y="5808295"/>
            <a:ext cx="1796143" cy="738664"/>
          </a:xfrm>
          <a:prstGeom prst="rect">
            <a:avLst/>
          </a:prstGeom>
          <a:noFill/>
          <a:ln w="6350">
            <a:solidFill>
              <a:schemeClr val="tx1"/>
            </a:solidFill>
          </a:ln>
        </p:spPr>
        <p:txBody>
          <a:bodyPr wrap="square" rtlCol="0">
            <a:spAutoFit/>
          </a:bodyPr>
          <a:lstStyle/>
          <a:p>
            <a:r>
              <a:rPr lang="en-GB" sz="1400" i="1" dirty="0">
                <a:solidFill>
                  <a:srgbClr val="0070C0"/>
                </a:solidFill>
              </a:rPr>
              <a:t>At the start of the activating unit’s turn it heals 2 HP.</a:t>
            </a:r>
          </a:p>
        </p:txBody>
      </p:sp>
      <p:sp>
        <p:nvSpPr>
          <p:cNvPr id="54" name="TextBox 53">
            <a:extLst>
              <a:ext uri="{FF2B5EF4-FFF2-40B4-BE49-F238E27FC236}">
                <a16:creationId xmlns:a16="http://schemas.microsoft.com/office/drawing/2014/main" id="{4292C1E2-CBFF-FCBB-FC29-C8354E9F4322}"/>
              </a:ext>
            </a:extLst>
          </p:cNvPr>
          <p:cNvSpPr txBox="1"/>
          <p:nvPr/>
        </p:nvSpPr>
        <p:spPr>
          <a:xfrm>
            <a:off x="8041894" y="4020009"/>
            <a:ext cx="1796143" cy="393954"/>
          </a:xfrm>
          <a:prstGeom prst="rect">
            <a:avLst/>
          </a:prstGeom>
          <a:noFill/>
          <a:ln w="6350">
            <a:solidFill>
              <a:schemeClr val="tx1"/>
            </a:solidFill>
          </a:ln>
        </p:spPr>
        <p:txBody>
          <a:bodyPr wrap="square" rtlCol="0">
            <a:spAutoFit/>
          </a:bodyPr>
          <a:lstStyle/>
          <a:p>
            <a:pPr algn="ctr"/>
            <a:r>
              <a:rPr lang="en-GB" dirty="0"/>
              <a:t>Encirclement</a:t>
            </a:r>
          </a:p>
        </p:txBody>
      </p:sp>
      <p:sp>
        <p:nvSpPr>
          <p:cNvPr id="55" name="TextBox 54">
            <a:extLst>
              <a:ext uri="{FF2B5EF4-FFF2-40B4-BE49-F238E27FC236}">
                <a16:creationId xmlns:a16="http://schemas.microsoft.com/office/drawing/2014/main" id="{E1ED511F-EBA3-8882-DF39-BC2AE72CE7D1}"/>
              </a:ext>
            </a:extLst>
          </p:cNvPr>
          <p:cNvSpPr txBox="1"/>
          <p:nvPr/>
        </p:nvSpPr>
        <p:spPr>
          <a:xfrm>
            <a:off x="8041894" y="4469372"/>
            <a:ext cx="1796143" cy="738664"/>
          </a:xfrm>
          <a:prstGeom prst="rect">
            <a:avLst/>
          </a:prstGeom>
          <a:noFill/>
          <a:ln w="6350">
            <a:solidFill>
              <a:schemeClr val="tx1"/>
            </a:solidFill>
          </a:ln>
        </p:spPr>
        <p:txBody>
          <a:bodyPr wrap="square" rtlCol="0">
            <a:spAutoFit/>
          </a:bodyPr>
          <a:lstStyle/>
          <a:p>
            <a:r>
              <a:rPr lang="en-GB" sz="1400" dirty="0">
                <a:latin typeface="Calibri" panose="020F0502020204030204" pitchFamily="34" charset="0"/>
                <a:ea typeface="Calibri" panose="020F0502020204030204" pitchFamily="34" charset="0"/>
                <a:cs typeface="Times New Roman" panose="02020603050405020304" pitchFamily="18" charset="0"/>
              </a:rPr>
              <a:t>Control both midpoint flank hexes. (3) </a:t>
            </a:r>
            <a:endParaRPr lang="en-GB" sz="1400" dirty="0"/>
          </a:p>
        </p:txBody>
      </p:sp>
      <p:sp>
        <p:nvSpPr>
          <p:cNvPr id="56" name="TextBox 55">
            <a:extLst>
              <a:ext uri="{FF2B5EF4-FFF2-40B4-BE49-F238E27FC236}">
                <a16:creationId xmlns:a16="http://schemas.microsoft.com/office/drawing/2014/main" id="{AC3ACDE8-5742-A642-BBA4-1E98CEFD7057}"/>
              </a:ext>
            </a:extLst>
          </p:cNvPr>
          <p:cNvSpPr txBox="1"/>
          <p:nvPr/>
        </p:nvSpPr>
        <p:spPr>
          <a:xfrm>
            <a:off x="8041894" y="5396835"/>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Darken the sky</a:t>
            </a:r>
          </a:p>
        </p:txBody>
      </p:sp>
      <p:sp>
        <p:nvSpPr>
          <p:cNvPr id="57" name="TextBox 56">
            <a:extLst>
              <a:ext uri="{FF2B5EF4-FFF2-40B4-BE49-F238E27FC236}">
                <a16:creationId xmlns:a16="http://schemas.microsoft.com/office/drawing/2014/main" id="{AE66096A-B31B-9A57-72FB-141D3DAE593C}"/>
              </a:ext>
            </a:extLst>
          </p:cNvPr>
          <p:cNvSpPr txBox="1"/>
          <p:nvPr/>
        </p:nvSpPr>
        <p:spPr>
          <a:xfrm>
            <a:off x="8041894" y="5817023"/>
            <a:ext cx="1796143" cy="861774"/>
          </a:xfrm>
          <a:prstGeom prst="rect">
            <a:avLst/>
          </a:prstGeom>
          <a:noFill/>
          <a:ln w="6350">
            <a:solidFill>
              <a:schemeClr val="tx1"/>
            </a:solidFill>
          </a:ln>
        </p:spPr>
        <p:txBody>
          <a:bodyPr wrap="square" rtlCol="0">
            <a:spAutoFit/>
          </a:bodyPr>
          <a:lstStyle/>
          <a:p>
            <a:r>
              <a:rPr lang="en-GB" sz="1200" i="1" dirty="0">
                <a:solidFill>
                  <a:srgbClr val="0070C0"/>
                </a:solidFill>
              </a:rPr>
              <a:t>One unit may fire a second time as disadvantaged if it did not or will not move this turn</a:t>
            </a:r>
            <a:r>
              <a:rPr lang="en-GB" sz="1400" i="1" dirty="0">
                <a:solidFill>
                  <a:srgbClr val="0070C0"/>
                </a:solidFill>
              </a:rPr>
              <a:t>.</a:t>
            </a:r>
          </a:p>
        </p:txBody>
      </p:sp>
    </p:spTree>
    <p:extLst>
      <p:ext uri="{BB962C8B-B14F-4D97-AF65-F5344CB8AC3E}">
        <p14:creationId xmlns:p14="http://schemas.microsoft.com/office/powerpoint/2010/main" val="2752437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46BC1F-BCBC-37AC-4411-FA0434DA11B3}"/>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081B7834-BA0A-1443-FCC8-F4C8D9A0D6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230" y="605487"/>
            <a:ext cx="2280102" cy="3176291"/>
          </a:xfrm>
          <a:prstGeom prst="rect">
            <a:avLst/>
          </a:prstGeom>
        </p:spPr>
      </p:pic>
      <p:pic>
        <p:nvPicPr>
          <p:cNvPr id="9" name="Picture 8">
            <a:extLst>
              <a:ext uri="{FF2B5EF4-FFF2-40B4-BE49-F238E27FC236}">
                <a16:creationId xmlns:a16="http://schemas.microsoft.com/office/drawing/2014/main" id="{CD257C57-D107-5410-CB4F-E99CF23AE9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59267" y="605487"/>
            <a:ext cx="2280102" cy="3176291"/>
          </a:xfrm>
          <a:prstGeom prst="rect">
            <a:avLst/>
          </a:prstGeom>
        </p:spPr>
      </p:pic>
      <p:pic>
        <p:nvPicPr>
          <p:cNvPr id="10" name="Picture 9">
            <a:extLst>
              <a:ext uri="{FF2B5EF4-FFF2-40B4-BE49-F238E27FC236}">
                <a16:creationId xmlns:a16="http://schemas.microsoft.com/office/drawing/2014/main" id="{D2361715-DA2C-CA94-F87F-1B6F13C06502}"/>
              </a:ext>
            </a:extLst>
          </p:cNvPr>
          <p:cNvPicPr>
            <a:picLocks noChangeAspect="1"/>
          </p:cNvPicPr>
          <p:nvPr/>
        </p:nvPicPr>
        <p:blipFill>
          <a:blip r:embed="rId2"/>
          <a:stretch>
            <a:fillRect/>
          </a:stretch>
        </p:blipFill>
        <p:spPr>
          <a:xfrm>
            <a:off x="2972498" y="605487"/>
            <a:ext cx="2280102" cy="3176291"/>
          </a:xfrm>
          <a:prstGeom prst="rect">
            <a:avLst/>
          </a:prstGeom>
        </p:spPr>
      </p:pic>
      <p:pic>
        <p:nvPicPr>
          <p:cNvPr id="11" name="Picture 10">
            <a:extLst>
              <a:ext uri="{FF2B5EF4-FFF2-40B4-BE49-F238E27FC236}">
                <a16:creationId xmlns:a16="http://schemas.microsoft.com/office/drawing/2014/main" id="{44098E62-E3C7-B94B-8A70-5C5C49338E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01250" y="605487"/>
            <a:ext cx="2280102" cy="3176291"/>
          </a:xfrm>
          <a:prstGeom prst="rect">
            <a:avLst/>
          </a:prstGeom>
        </p:spPr>
      </p:pic>
      <p:pic>
        <p:nvPicPr>
          <p:cNvPr id="12" name="Picture 11">
            <a:extLst>
              <a:ext uri="{FF2B5EF4-FFF2-40B4-BE49-F238E27FC236}">
                <a16:creationId xmlns:a16="http://schemas.microsoft.com/office/drawing/2014/main" id="{72B5FDB6-0704-8C6D-6528-B73361FE51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230" y="3846319"/>
            <a:ext cx="2280102" cy="3176291"/>
          </a:xfrm>
          <a:prstGeom prst="rect">
            <a:avLst/>
          </a:prstGeom>
        </p:spPr>
      </p:pic>
      <p:pic>
        <p:nvPicPr>
          <p:cNvPr id="13" name="Picture 12">
            <a:extLst>
              <a:ext uri="{FF2B5EF4-FFF2-40B4-BE49-F238E27FC236}">
                <a16:creationId xmlns:a16="http://schemas.microsoft.com/office/drawing/2014/main" id="{701A7553-6C46-B96D-45FA-388C89F450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1708" y="3846319"/>
            <a:ext cx="2280102" cy="3176291"/>
          </a:xfrm>
          <a:prstGeom prst="rect">
            <a:avLst/>
          </a:prstGeom>
        </p:spPr>
      </p:pic>
      <p:pic>
        <p:nvPicPr>
          <p:cNvPr id="14" name="Picture 13">
            <a:extLst>
              <a:ext uri="{FF2B5EF4-FFF2-40B4-BE49-F238E27FC236}">
                <a16:creationId xmlns:a16="http://schemas.microsoft.com/office/drawing/2014/main" id="{B8482DFB-6E76-D1D8-210A-152CC84B473F}"/>
              </a:ext>
            </a:extLst>
          </p:cNvPr>
          <p:cNvPicPr>
            <a:picLocks noChangeAspect="1"/>
          </p:cNvPicPr>
          <p:nvPr/>
        </p:nvPicPr>
        <p:blipFill>
          <a:blip r:embed="rId2"/>
          <a:stretch>
            <a:fillRect/>
          </a:stretch>
        </p:blipFill>
        <p:spPr>
          <a:xfrm>
            <a:off x="2984939" y="3846319"/>
            <a:ext cx="2280102" cy="3176291"/>
          </a:xfrm>
          <a:prstGeom prst="rect">
            <a:avLst/>
          </a:prstGeom>
        </p:spPr>
      </p:pic>
      <p:pic>
        <p:nvPicPr>
          <p:cNvPr id="15" name="Picture 14">
            <a:extLst>
              <a:ext uri="{FF2B5EF4-FFF2-40B4-BE49-F238E27FC236}">
                <a16:creationId xmlns:a16="http://schemas.microsoft.com/office/drawing/2014/main" id="{1C329136-94B9-0B27-BBB5-1F7A784C25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691" y="3846319"/>
            <a:ext cx="2280102" cy="3176291"/>
          </a:xfrm>
          <a:prstGeom prst="rect">
            <a:avLst/>
          </a:prstGeom>
        </p:spPr>
      </p:pic>
      <p:sp>
        <p:nvSpPr>
          <p:cNvPr id="2" name="TextBox 1">
            <a:extLst>
              <a:ext uri="{FF2B5EF4-FFF2-40B4-BE49-F238E27FC236}">
                <a16:creationId xmlns:a16="http://schemas.microsoft.com/office/drawing/2014/main" id="{1093818F-1F8A-8FB9-9E81-1D48E97768C7}"/>
              </a:ext>
            </a:extLst>
          </p:cNvPr>
          <p:cNvSpPr txBox="1"/>
          <p:nvPr/>
        </p:nvSpPr>
        <p:spPr>
          <a:xfrm>
            <a:off x="882764" y="797985"/>
            <a:ext cx="1796143" cy="393954"/>
          </a:xfrm>
          <a:prstGeom prst="rect">
            <a:avLst/>
          </a:prstGeom>
          <a:noFill/>
          <a:ln w="6350">
            <a:solidFill>
              <a:schemeClr val="tx1"/>
            </a:solidFill>
          </a:ln>
        </p:spPr>
        <p:txBody>
          <a:bodyPr wrap="square" rtlCol="0">
            <a:spAutoFit/>
          </a:bodyPr>
          <a:lstStyle/>
          <a:p>
            <a:pPr algn="ctr"/>
            <a:r>
              <a:rPr lang="en-GB" dirty="0"/>
              <a:t>Mark Territory</a:t>
            </a:r>
          </a:p>
        </p:txBody>
      </p:sp>
      <p:sp>
        <p:nvSpPr>
          <p:cNvPr id="3" name="TextBox 2">
            <a:extLst>
              <a:ext uri="{FF2B5EF4-FFF2-40B4-BE49-F238E27FC236}">
                <a16:creationId xmlns:a16="http://schemas.microsoft.com/office/drawing/2014/main" id="{DBEF624A-A641-A495-80E2-14731FD0730B}"/>
              </a:ext>
            </a:extLst>
          </p:cNvPr>
          <p:cNvSpPr txBox="1"/>
          <p:nvPr/>
        </p:nvSpPr>
        <p:spPr>
          <a:xfrm>
            <a:off x="882764" y="1247348"/>
            <a:ext cx="1796143" cy="600164"/>
          </a:xfrm>
          <a:prstGeom prst="rect">
            <a:avLst/>
          </a:prstGeom>
          <a:noFill/>
          <a:ln w="6350">
            <a:solidFill>
              <a:schemeClr val="tx1"/>
            </a:solidFill>
          </a:ln>
        </p:spPr>
        <p:txBody>
          <a:bodyPr wrap="square" rtlCol="0">
            <a:spAutoFit/>
          </a:bodyPr>
          <a:lstStyle/>
          <a:p>
            <a:r>
              <a:rPr lang="en-GB" sz="1100" dirty="0">
                <a:latin typeface="Calibri" panose="020F0502020204030204" pitchFamily="34" charset="0"/>
                <a:ea typeface="Calibri" panose="020F0502020204030204" pitchFamily="34" charset="0"/>
                <a:cs typeface="Times New Roman" panose="02020603050405020304" pitchFamily="18" charset="0"/>
              </a:rPr>
              <a:t>Have 2 markers down in the enemy table half not within 4 hexes of each other. (4) </a:t>
            </a:r>
            <a:endParaRPr lang="en-GB" sz="1100" dirty="0"/>
          </a:p>
        </p:txBody>
      </p:sp>
      <p:sp>
        <p:nvSpPr>
          <p:cNvPr id="4" name="TextBox 3">
            <a:extLst>
              <a:ext uri="{FF2B5EF4-FFF2-40B4-BE49-F238E27FC236}">
                <a16:creationId xmlns:a16="http://schemas.microsoft.com/office/drawing/2014/main" id="{EA7855EF-B8FA-8AE9-ED5E-8EA8743594CD}"/>
              </a:ext>
            </a:extLst>
          </p:cNvPr>
          <p:cNvSpPr txBox="1"/>
          <p:nvPr/>
        </p:nvSpPr>
        <p:spPr>
          <a:xfrm>
            <a:off x="882764" y="2174811"/>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Hold on!</a:t>
            </a:r>
          </a:p>
        </p:txBody>
      </p:sp>
      <p:sp>
        <p:nvSpPr>
          <p:cNvPr id="5" name="TextBox 4">
            <a:extLst>
              <a:ext uri="{FF2B5EF4-FFF2-40B4-BE49-F238E27FC236}">
                <a16:creationId xmlns:a16="http://schemas.microsoft.com/office/drawing/2014/main" id="{84B3EDCD-A961-8561-01DF-01C0F1C1EFCC}"/>
              </a:ext>
            </a:extLst>
          </p:cNvPr>
          <p:cNvSpPr txBox="1"/>
          <p:nvPr/>
        </p:nvSpPr>
        <p:spPr>
          <a:xfrm>
            <a:off x="882764" y="2595001"/>
            <a:ext cx="1796143" cy="954107"/>
          </a:xfrm>
          <a:prstGeom prst="rect">
            <a:avLst/>
          </a:prstGeom>
          <a:noFill/>
          <a:ln w="6350">
            <a:solidFill>
              <a:schemeClr val="tx1"/>
            </a:solidFill>
          </a:ln>
        </p:spPr>
        <p:txBody>
          <a:bodyPr wrap="square" rtlCol="0">
            <a:spAutoFit/>
          </a:bodyPr>
          <a:lstStyle/>
          <a:p>
            <a:r>
              <a:rPr lang="en-GB" sz="1400" i="1" dirty="0">
                <a:solidFill>
                  <a:srgbClr val="0070C0"/>
                </a:solidFill>
              </a:rPr>
              <a:t>After close combat cancel one enemy hit on your unit.</a:t>
            </a:r>
          </a:p>
          <a:p>
            <a:endParaRPr lang="en-GB" sz="1400" i="1" dirty="0">
              <a:solidFill>
                <a:srgbClr val="0070C0"/>
              </a:solidFill>
            </a:endParaRPr>
          </a:p>
        </p:txBody>
      </p:sp>
      <p:sp>
        <p:nvSpPr>
          <p:cNvPr id="6" name="TextBox 5">
            <a:extLst>
              <a:ext uri="{FF2B5EF4-FFF2-40B4-BE49-F238E27FC236}">
                <a16:creationId xmlns:a16="http://schemas.microsoft.com/office/drawing/2014/main" id="{8FBAAEEF-0513-D82B-35D8-934A837007B2}"/>
              </a:ext>
            </a:extLst>
          </p:cNvPr>
          <p:cNvSpPr txBox="1"/>
          <p:nvPr/>
        </p:nvSpPr>
        <p:spPr>
          <a:xfrm>
            <a:off x="876231" y="1885817"/>
            <a:ext cx="1802674" cy="261610"/>
          </a:xfrm>
          <a:prstGeom prst="rect">
            <a:avLst/>
          </a:prstGeom>
          <a:noFill/>
          <a:ln w="6350">
            <a:solidFill>
              <a:schemeClr val="tx1"/>
            </a:solidFill>
          </a:ln>
        </p:spPr>
        <p:txBody>
          <a:bodyPr wrap="square" rtlCol="0">
            <a:spAutoFit/>
          </a:bodyPr>
          <a:lstStyle/>
          <a:p>
            <a:r>
              <a:rPr lang="en-GB" sz="1100" dirty="0">
                <a:solidFill>
                  <a:srgbClr val="FF0000"/>
                </a:solidFill>
              </a:rPr>
              <a:t>Cannot score with Invasion</a:t>
            </a:r>
          </a:p>
        </p:txBody>
      </p:sp>
      <p:sp>
        <p:nvSpPr>
          <p:cNvPr id="7" name="TextBox 6">
            <a:extLst>
              <a:ext uri="{FF2B5EF4-FFF2-40B4-BE49-F238E27FC236}">
                <a16:creationId xmlns:a16="http://schemas.microsoft.com/office/drawing/2014/main" id="{67F1A16D-9888-8E10-DB7D-2306F73ED6FB}"/>
              </a:ext>
            </a:extLst>
          </p:cNvPr>
          <p:cNvSpPr txBox="1"/>
          <p:nvPr/>
        </p:nvSpPr>
        <p:spPr>
          <a:xfrm>
            <a:off x="3210881" y="809913"/>
            <a:ext cx="1796143" cy="393954"/>
          </a:xfrm>
          <a:prstGeom prst="rect">
            <a:avLst/>
          </a:prstGeom>
          <a:noFill/>
          <a:ln w="6350">
            <a:solidFill>
              <a:schemeClr val="tx1"/>
            </a:solidFill>
          </a:ln>
        </p:spPr>
        <p:txBody>
          <a:bodyPr wrap="square" rtlCol="0">
            <a:spAutoFit/>
          </a:bodyPr>
          <a:lstStyle/>
          <a:p>
            <a:pPr algn="ctr"/>
            <a:r>
              <a:rPr lang="en-GB" dirty="0"/>
              <a:t>Mark territory</a:t>
            </a:r>
          </a:p>
        </p:txBody>
      </p:sp>
      <p:sp>
        <p:nvSpPr>
          <p:cNvPr id="16" name="TextBox 15">
            <a:extLst>
              <a:ext uri="{FF2B5EF4-FFF2-40B4-BE49-F238E27FC236}">
                <a16:creationId xmlns:a16="http://schemas.microsoft.com/office/drawing/2014/main" id="{B03AEBD4-804F-DFB1-C9C6-E304D13FBAE5}"/>
              </a:ext>
            </a:extLst>
          </p:cNvPr>
          <p:cNvSpPr txBox="1"/>
          <p:nvPr/>
        </p:nvSpPr>
        <p:spPr>
          <a:xfrm>
            <a:off x="3210881" y="1259276"/>
            <a:ext cx="1796143" cy="600164"/>
          </a:xfrm>
          <a:prstGeom prst="rect">
            <a:avLst/>
          </a:prstGeom>
          <a:noFill/>
          <a:ln w="6350">
            <a:solidFill>
              <a:schemeClr val="tx1"/>
            </a:solidFill>
          </a:ln>
        </p:spPr>
        <p:txBody>
          <a:bodyPr wrap="square" rtlCol="0">
            <a:spAutoFit/>
          </a:bodyPr>
          <a:lstStyle/>
          <a:p>
            <a:r>
              <a:rPr lang="en-GB" sz="1100" dirty="0">
                <a:latin typeface="Calibri" panose="020F0502020204030204" pitchFamily="34" charset="0"/>
                <a:ea typeface="Calibri" panose="020F0502020204030204" pitchFamily="34" charset="0"/>
                <a:cs typeface="Times New Roman" panose="02020603050405020304" pitchFamily="18" charset="0"/>
              </a:rPr>
              <a:t>Have 2 markers down in the enemy table half not within 4 hexes of each other. (4) </a:t>
            </a:r>
            <a:endParaRPr lang="en-GB" sz="1100" dirty="0"/>
          </a:p>
        </p:txBody>
      </p:sp>
      <p:sp>
        <p:nvSpPr>
          <p:cNvPr id="17" name="TextBox 16">
            <a:extLst>
              <a:ext uri="{FF2B5EF4-FFF2-40B4-BE49-F238E27FC236}">
                <a16:creationId xmlns:a16="http://schemas.microsoft.com/office/drawing/2014/main" id="{E00E3420-E35C-395B-D98C-8A2738DCE0EA}"/>
              </a:ext>
            </a:extLst>
          </p:cNvPr>
          <p:cNvSpPr txBox="1"/>
          <p:nvPr/>
        </p:nvSpPr>
        <p:spPr>
          <a:xfrm>
            <a:off x="3210881" y="2186739"/>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Parthian cut</a:t>
            </a:r>
          </a:p>
        </p:txBody>
      </p:sp>
      <p:sp>
        <p:nvSpPr>
          <p:cNvPr id="18" name="TextBox 17">
            <a:extLst>
              <a:ext uri="{FF2B5EF4-FFF2-40B4-BE49-F238E27FC236}">
                <a16:creationId xmlns:a16="http://schemas.microsoft.com/office/drawing/2014/main" id="{58DA8516-BF45-B11E-92D2-7C6AFBCE13AD}"/>
              </a:ext>
            </a:extLst>
          </p:cNvPr>
          <p:cNvSpPr txBox="1"/>
          <p:nvPr/>
        </p:nvSpPr>
        <p:spPr>
          <a:xfrm>
            <a:off x="3210881" y="2606929"/>
            <a:ext cx="1796143" cy="830997"/>
          </a:xfrm>
          <a:prstGeom prst="rect">
            <a:avLst/>
          </a:prstGeom>
          <a:noFill/>
          <a:ln w="6350">
            <a:solidFill>
              <a:schemeClr val="tx1"/>
            </a:solidFill>
          </a:ln>
        </p:spPr>
        <p:txBody>
          <a:bodyPr wrap="square" rtlCol="0">
            <a:spAutoFit/>
          </a:bodyPr>
          <a:lstStyle/>
          <a:p>
            <a:r>
              <a:rPr lang="en-GB" sz="1200" i="1" dirty="0">
                <a:solidFill>
                  <a:srgbClr val="0070C0"/>
                </a:solidFill>
                <a:latin typeface="Calibri" panose="020F0502020204030204" pitchFamily="34" charset="0"/>
                <a:ea typeface="Calibri" panose="020F0502020204030204" pitchFamily="34" charset="0"/>
                <a:cs typeface="Times New Roman" panose="02020603050405020304" pitchFamily="18" charset="0"/>
              </a:rPr>
              <a:t>Roll 1 a</a:t>
            </a:r>
            <a:r>
              <a:rPr lang="en-GB" sz="1200" i="1" dirty="0">
                <a:solidFill>
                  <a:srgbClr val="0070C0"/>
                </a:solidFill>
                <a:latin typeface="Calibri" panose="020F0502020204030204" pitchFamily="34" charset="0"/>
                <a:ea typeface="Calibri" panose="020F0502020204030204" pitchFamily="34" charset="0"/>
              </a:rPr>
              <a:t>tt</a:t>
            </a:r>
            <a:r>
              <a:rPr lang="en-GB" sz="1200" i="1" dirty="0">
                <a:solidFill>
                  <a:srgbClr val="0070C0"/>
                </a:solidFill>
                <a:latin typeface="Calibri" panose="020F0502020204030204" pitchFamily="34" charset="0"/>
                <a:ea typeface="Calibri" panose="020F0502020204030204" pitchFamily="34" charset="0"/>
                <a:cs typeface="Times New Roman" panose="02020603050405020304" pitchFamily="18" charset="0"/>
              </a:rPr>
              <a:t>ack die against an enemy that moves away from adjacent hex in the enemy movement. </a:t>
            </a:r>
            <a:endParaRPr lang="en-GB" sz="1200" i="1" dirty="0">
              <a:solidFill>
                <a:srgbClr val="0070C0"/>
              </a:solidFill>
            </a:endParaRPr>
          </a:p>
        </p:txBody>
      </p:sp>
      <p:sp>
        <p:nvSpPr>
          <p:cNvPr id="19" name="TextBox 18">
            <a:extLst>
              <a:ext uri="{FF2B5EF4-FFF2-40B4-BE49-F238E27FC236}">
                <a16:creationId xmlns:a16="http://schemas.microsoft.com/office/drawing/2014/main" id="{B68F6F51-53B9-F392-E7CC-70F98AED3510}"/>
              </a:ext>
            </a:extLst>
          </p:cNvPr>
          <p:cNvSpPr txBox="1"/>
          <p:nvPr/>
        </p:nvSpPr>
        <p:spPr>
          <a:xfrm>
            <a:off x="3204348" y="1889794"/>
            <a:ext cx="1802674" cy="261610"/>
          </a:xfrm>
          <a:prstGeom prst="rect">
            <a:avLst/>
          </a:prstGeom>
          <a:noFill/>
          <a:ln w="6350">
            <a:solidFill>
              <a:schemeClr val="tx1"/>
            </a:solidFill>
          </a:ln>
        </p:spPr>
        <p:txBody>
          <a:bodyPr wrap="square" rtlCol="0">
            <a:spAutoFit/>
          </a:bodyPr>
          <a:lstStyle/>
          <a:p>
            <a:r>
              <a:rPr lang="en-GB" sz="1100" dirty="0">
                <a:solidFill>
                  <a:srgbClr val="FF0000"/>
                </a:solidFill>
              </a:rPr>
              <a:t>Cannot score with Invasion</a:t>
            </a:r>
          </a:p>
        </p:txBody>
      </p:sp>
      <p:sp>
        <p:nvSpPr>
          <p:cNvPr id="20" name="TextBox 19">
            <a:extLst>
              <a:ext uri="{FF2B5EF4-FFF2-40B4-BE49-F238E27FC236}">
                <a16:creationId xmlns:a16="http://schemas.microsoft.com/office/drawing/2014/main" id="{14B775C9-5486-FD17-C52C-53EB6CADE174}"/>
              </a:ext>
            </a:extLst>
          </p:cNvPr>
          <p:cNvSpPr txBox="1"/>
          <p:nvPr/>
        </p:nvSpPr>
        <p:spPr>
          <a:xfrm>
            <a:off x="5722534" y="800150"/>
            <a:ext cx="1796143" cy="393954"/>
          </a:xfrm>
          <a:prstGeom prst="rect">
            <a:avLst/>
          </a:prstGeom>
          <a:noFill/>
          <a:ln w="6350">
            <a:solidFill>
              <a:schemeClr val="tx1"/>
            </a:solidFill>
          </a:ln>
        </p:spPr>
        <p:txBody>
          <a:bodyPr wrap="square" rtlCol="0">
            <a:spAutoFit/>
          </a:bodyPr>
          <a:lstStyle/>
          <a:p>
            <a:pPr algn="ctr"/>
            <a:r>
              <a:rPr lang="en-GB" dirty="0"/>
              <a:t>Deep Raid</a:t>
            </a:r>
          </a:p>
        </p:txBody>
      </p:sp>
      <p:sp>
        <p:nvSpPr>
          <p:cNvPr id="21" name="TextBox 20">
            <a:extLst>
              <a:ext uri="{FF2B5EF4-FFF2-40B4-BE49-F238E27FC236}">
                <a16:creationId xmlns:a16="http://schemas.microsoft.com/office/drawing/2014/main" id="{F1C770FB-715B-B82A-B136-5E2AB319F2F1}"/>
              </a:ext>
            </a:extLst>
          </p:cNvPr>
          <p:cNvSpPr txBox="1"/>
          <p:nvPr/>
        </p:nvSpPr>
        <p:spPr>
          <a:xfrm>
            <a:off x="5722534" y="1249513"/>
            <a:ext cx="1796143" cy="738664"/>
          </a:xfrm>
          <a:prstGeom prst="rect">
            <a:avLst/>
          </a:prstGeom>
          <a:noFill/>
          <a:ln w="6350">
            <a:solidFill>
              <a:schemeClr val="tx1"/>
            </a:solidFill>
          </a:ln>
        </p:spPr>
        <p:txBody>
          <a:bodyPr wrap="square" rtlCol="0">
            <a:spAutoFit/>
          </a:bodyPr>
          <a:lstStyle/>
          <a:p>
            <a:r>
              <a:rPr lang="en-GB" sz="1400" dirty="0"/>
              <a:t>Kill an enemy unit within it’s own deployment area (4)</a:t>
            </a:r>
          </a:p>
        </p:txBody>
      </p:sp>
      <p:sp>
        <p:nvSpPr>
          <p:cNvPr id="22" name="TextBox 21">
            <a:extLst>
              <a:ext uri="{FF2B5EF4-FFF2-40B4-BE49-F238E27FC236}">
                <a16:creationId xmlns:a16="http://schemas.microsoft.com/office/drawing/2014/main" id="{2F3257B6-F6D9-6922-4B17-646B2D5696D3}"/>
              </a:ext>
            </a:extLst>
          </p:cNvPr>
          <p:cNvSpPr txBox="1"/>
          <p:nvPr/>
        </p:nvSpPr>
        <p:spPr>
          <a:xfrm>
            <a:off x="5722534" y="2176976"/>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Whizz!</a:t>
            </a:r>
          </a:p>
        </p:txBody>
      </p:sp>
      <p:sp>
        <p:nvSpPr>
          <p:cNvPr id="23" name="TextBox 22">
            <a:extLst>
              <a:ext uri="{FF2B5EF4-FFF2-40B4-BE49-F238E27FC236}">
                <a16:creationId xmlns:a16="http://schemas.microsoft.com/office/drawing/2014/main" id="{937904CF-1D78-1CB3-57A6-8521C175BCB7}"/>
              </a:ext>
            </a:extLst>
          </p:cNvPr>
          <p:cNvSpPr txBox="1"/>
          <p:nvPr/>
        </p:nvSpPr>
        <p:spPr>
          <a:xfrm>
            <a:off x="5722534" y="2597164"/>
            <a:ext cx="1796143" cy="738664"/>
          </a:xfrm>
          <a:prstGeom prst="rect">
            <a:avLst/>
          </a:prstGeom>
          <a:noFill/>
          <a:ln w="6350">
            <a:solidFill>
              <a:schemeClr val="tx1"/>
            </a:solidFill>
          </a:ln>
        </p:spPr>
        <p:txBody>
          <a:bodyPr wrap="square" rtlCol="0">
            <a:spAutoFit/>
          </a:bodyPr>
          <a:lstStyle/>
          <a:p>
            <a:r>
              <a:rPr lang="en-GB" sz="1400" i="1" dirty="0">
                <a:solidFill>
                  <a:srgbClr val="0070C0"/>
                </a:solidFill>
              </a:rPr>
              <a:t>Target magician may reroll any failures whilst casting a spell.</a:t>
            </a:r>
          </a:p>
        </p:txBody>
      </p:sp>
      <p:sp>
        <p:nvSpPr>
          <p:cNvPr id="24" name="Isosceles Triangle 23">
            <a:extLst>
              <a:ext uri="{FF2B5EF4-FFF2-40B4-BE49-F238E27FC236}">
                <a16:creationId xmlns:a16="http://schemas.microsoft.com/office/drawing/2014/main" id="{8B6A4C32-7992-83EB-D632-DCC532E7B663}"/>
              </a:ext>
            </a:extLst>
          </p:cNvPr>
          <p:cNvSpPr/>
          <p:nvPr/>
        </p:nvSpPr>
        <p:spPr>
          <a:xfrm>
            <a:off x="7282251" y="1463759"/>
            <a:ext cx="173904" cy="201954"/>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F3B68649-D7A8-C6F9-06B3-4B618413C7C6}"/>
              </a:ext>
            </a:extLst>
          </p:cNvPr>
          <p:cNvSpPr txBox="1"/>
          <p:nvPr/>
        </p:nvSpPr>
        <p:spPr>
          <a:xfrm>
            <a:off x="8059561" y="786654"/>
            <a:ext cx="1796143" cy="393954"/>
          </a:xfrm>
          <a:prstGeom prst="rect">
            <a:avLst/>
          </a:prstGeom>
          <a:noFill/>
          <a:ln w="6350">
            <a:solidFill>
              <a:schemeClr val="tx1"/>
            </a:solidFill>
          </a:ln>
        </p:spPr>
        <p:txBody>
          <a:bodyPr wrap="square" rtlCol="0">
            <a:spAutoFit/>
          </a:bodyPr>
          <a:lstStyle/>
          <a:p>
            <a:pPr algn="ctr"/>
            <a:r>
              <a:rPr lang="en-GB" dirty="0"/>
              <a:t>Deep Raid</a:t>
            </a:r>
          </a:p>
        </p:txBody>
      </p:sp>
      <p:sp>
        <p:nvSpPr>
          <p:cNvPr id="26" name="TextBox 25">
            <a:extLst>
              <a:ext uri="{FF2B5EF4-FFF2-40B4-BE49-F238E27FC236}">
                <a16:creationId xmlns:a16="http://schemas.microsoft.com/office/drawing/2014/main" id="{5C94F06B-00A6-BDA0-484D-4659F2555D4A}"/>
              </a:ext>
            </a:extLst>
          </p:cNvPr>
          <p:cNvSpPr txBox="1"/>
          <p:nvPr/>
        </p:nvSpPr>
        <p:spPr>
          <a:xfrm>
            <a:off x="8059561" y="1236017"/>
            <a:ext cx="1796143" cy="738664"/>
          </a:xfrm>
          <a:prstGeom prst="rect">
            <a:avLst/>
          </a:prstGeom>
          <a:noFill/>
          <a:ln w="6350">
            <a:solidFill>
              <a:schemeClr val="tx1"/>
            </a:solidFill>
          </a:ln>
        </p:spPr>
        <p:txBody>
          <a:bodyPr wrap="square" rtlCol="0">
            <a:spAutoFit/>
          </a:bodyPr>
          <a:lstStyle/>
          <a:p>
            <a:r>
              <a:rPr lang="en-GB" sz="1400" dirty="0"/>
              <a:t>Kill an enemy unit within it’s own deployment area (4)</a:t>
            </a:r>
          </a:p>
        </p:txBody>
      </p:sp>
      <p:sp>
        <p:nvSpPr>
          <p:cNvPr id="27" name="TextBox 26">
            <a:extLst>
              <a:ext uri="{FF2B5EF4-FFF2-40B4-BE49-F238E27FC236}">
                <a16:creationId xmlns:a16="http://schemas.microsoft.com/office/drawing/2014/main" id="{50874A81-DD12-F193-A231-48BA761B187D}"/>
              </a:ext>
            </a:extLst>
          </p:cNvPr>
          <p:cNvSpPr txBox="1"/>
          <p:nvPr/>
        </p:nvSpPr>
        <p:spPr>
          <a:xfrm>
            <a:off x="8052737" y="2033826"/>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Hold the line</a:t>
            </a:r>
          </a:p>
        </p:txBody>
      </p:sp>
      <p:sp>
        <p:nvSpPr>
          <p:cNvPr id="28" name="TextBox 27">
            <a:extLst>
              <a:ext uri="{FF2B5EF4-FFF2-40B4-BE49-F238E27FC236}">
                <a16:creationId xmlns:a16="http://schemas.microsoft.com/office/drawing/2014/main" id="{D6FDC680-90C4-D080-88B1-DB7237BED85E}"/>
              </a:ext>
            </a:extLst>
          </p:cNvPr>
          <p:cNvSpPr txBox="1"/>
          <p:nvPr/>
        </p:nvSpPr>
        <p:spPr>
          <a:xfrm>
            <a:off x="8052738" y="2460838"/>
            <a:ext cx="1796143" cy="738664"/>
          </a:xfrm>
          <a:prstGeom prst="rect">
            <a:avLst/>
          </a:prstGeom>
          <a:noFill/>
          <a:ln w="6350">
            <a:solidFill>
              <a:schemeClr val="tx1"/>
            </a:solidFill>
          </a:ln>
        </p:spPr>
        <p:txBody>
          <a:bodyPr wrap="square" rtlCol="0">
            <a:spAutoFit/>
          </a:bodyPr>
          <a:lstStyle/>
          <a:p>
            <a:r>
              <a:rPr lang="en-GB" sz="1400" i="1" dirty="0">
                <a:solidFill>
                  <a:srgbClr val="0070C0"/>
                </a:solidFill>
              </a:rPr>
              <a:t>Unit may reroll any or all defence dice in close combat.</a:t>
            </a:r>
          </a:p>
        </p:txBody>
      </p:sp>
      <p:sp>
        <p:nvSpPr>
          <p:cNvPr id="29" name="TextBox 28">
            <a:extLst>
              <a:ext uri="{FF2B5EF4-FFF2-40B4-BE49-F238E27FC236}">
                <a16:creationId xmlns:a16="http://schemas.microsoft.com/office/drawing/2014/main" id="{6B7BDBF0-4F24-DD3A-9DF1-920C55EE629A}"/>
              </a:ext>
            </a:extLst>
          </p:cNvPr>
          <p:cNvSpPr txBox="1"/>
          <p:nvPr/>
        </p:nvSpPr>
        <p:spPr>
          <a:xfrm>
            <a:off x="8053028" y="3267097"/>
            <a:ext cx="1802674" cy="276999"/>
          </a:xfrm>
          <a:prstGeom prst="rect">
            <a:avLst/>
          </a:prstGeom>
          <a:noFill/>
          <a:ln w="9525">
            <a:solidFill>
              <a:schemeClr val="tx1"/>
            </a:solidFill>
          </a:ln>
        </p:spPr>
        <p:txBody>
          <a:bodyPr wrap="square" rtlCol="0">
            <a:spAutoFit/>
          </a:bodyPr>
          <a:lstStyle/>
          <a:p>
            <a:pPr algn="ctr"/>
            <a:r>
              <a:rPr lang="en-GB" sz="1200" i="1" dirty="0">
                <a:solidFill>
                  <a:srgbClr val="FF0000"/>
                </a:solidFill>
              </a:rPr>
              <a:t>Troops only</a:t>
            </a:r>
          </a:p>
        </p:txBody>
      </p:sp>
      <p:sp>
        <p:nvSpPr>
          <p:cNvPr id="30" name="Isosceles Triangle 29">
            <a:extLst>
              <a:ext uri="{FF2B5EF4-FFF2-40B4-BE49-F238E27FC236}">
                <a16:creationId xmlns:a16="http://schemas.microsoft.com/office/drawing/2014/main" id="{3073F511-0E48-4097-4F94-F59C5BD351CD}"/>
              </a:ext>
            </a:extLst>
          </p:cNvPr>
          <p:cNvSpPr/>
          <p:nvPr/>
        </p:nvSpPr>
        <p:spPr>
          <a:xfrm>
            <a:off x="9590969" y="1414672"/>
            <a:ext cx="173904" cy="201954"/>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a:extLst>
              <a:ext uri="{FF2B5EF4-FFF2-40B4-BE49-F238E27FC236}">
                <a16:creationId xmlns:a16="http://schemas.microsoft.com/office/drawing/2014/main" id="{8DD8AD10-5E69-8661-DD52-9595D5CAC374}"/>
              </a:ext>
            </a:extLst>
          </p:cNvPr>
          <p:cNvSpPr txBox="1"/>
          <p:nvPr/>
        </p:nvSpPr>
        <p:spPr>
          <a:xfrm>
            <a:off x="870199" y="4031497"/>
            <a:ext cx="1796143" cy="393954"/>
          </a:xfrm>
          <a:prstGeom prst="rect">
            <a:avLst/>
          </a:prstGeom>
          <a:noFill/>
          <a:ln w="6350">
            <a:solidFill>
              <a:schemeClr val="tx1"/>
            </a:solidFill>
          </a:ln>
        </p:spPr>
        <p:txBody>
          <a:bodyPr wrap="square" rtlCol="0">
            <a:spAutoFit/>
          </a:bodyPr>
          <a:lstStyle/>
          <a:p>
            <a:pPr algn="ctr"/>
            <a:r>
              <a:rPr lang="en-GB" dirty="0"/>
              <a:t>Whizz Bang!</a:t>
            </a:r>
          </a:p>
        </p:txBody>
      </p:sp>
      <p:sp>
        <p:nvSpPr>
          <p:cNvPr id="32" name="TextBox 31">
            <a:extLst>
              <a:ext uri="{FF2B5EF4-FFF2-40B4-BE49-F238E27FC236}">
                <a16:creationId xmlns:a16="http://schemas.microsoft.com/office/drawing/2014/main" id="{8B49F2AF-48EA-A2BA-BF49-52F5711A4B99}"/>
              </a:ext>
            </a:extLst>
          </p:cNvPr>
          <p:cNvSpPr txBox="1"/>
          <p:nvPr/>
        </p:nvSpPr>
        <p:spPr>
          <a:xfrm>
            <a:off x="870199" y="4480862"/>
            <a:ext cx="1796143" cy="954107"/>
          </a:xfrm>
          <a:prstGeom prst="rect">
            <a:avLst/>
          </a:prstGeom>
          <a:noFill/>
          <a:ln w="6350">
            <a:solidFill>
              <a:schemeClr val="tx1"/>
            </a:solidFill>
          </a:ln>
        </p:spPr>
        <p:txBody>
          <a:bodyPr wrap="square" rtlCol="0">
            <a:spAutoFit/>
          </a:bodyPr>
          <a:lstStyle/>
          <a:p>
            <a:r>
              <a:rPr lang="en-GB" sz="1400" dirty="0">
                <a:latin typeface="Calibri" panose="020F0502020204030204" pitchFamily="34" charset="0"/>
                <a:ea typeface="Calibri" panose="020F0502020204030204" pitchFamily="34" charset="0"/>
                <a:cs typeface="Times New Roman" panose="02020603050405020304" pitchFamily="18" charset="0"/>
              </a:rPr>
              <a:t>Magician succeeds with two spells (against the enemy) in one activation (4) </a:t>
            </a:r>
            <a:endParaRPr lang="en-GB" sz="1400" dirty="0"/>
          </a:p>
        </p:txBody>
      </p:sp>
      <p:sp>
        <p:nvSpPr>
          <p:cNvPr id="33" name="TextBox 32">
            <a:extLst>
              <a:ext uri="{FF2B5EF4-FFF2-40B4-BE49-F238E27FC236}">
                <a16:creationId xmlns:a16="http://schemas.microsoft.com/office/drawing/2014/main" id="{DD0FDF6B-6BDE-076C-A60F-CA255C42BAD6}"/>
              </a:ext>
            </a:extLst>
          </p:cNvPr>
          <p:cNvSpPr txBox="1"/>
          <p:nvPr/>
        </p:nvSpPr>
        <p:spPr>
          <a:xfrm>
            <a:off x="870199" y="5408323"/>
            <a:ext cx="1796143" cy="393954"/>
          </a:xfrm>
          <a:prstGeom prst="rect">
            <a:avLst/>
          </a:prstGeom>
          <a:noFill/>
          <a:ln w="6350">
            <a:solidFill>
              <a:schemeClr val="tx1"/>
            </a:solidFill>
          </a:ln>
        </p:spPr>
        <p:txBody>
          <a:bodyPr wrap="square" rtlCol="0">
            <a:spAutoFit/>
          </a:bodyPr>
          <a:lstStyle/>
          <a:p>
            <a:pPr algn="ctr"/>
            <a:r>
              <a:rPr lang="en-GB" i="1" dirty="0" err="1">
                <a:solidFill>
                  <a:srgbClr val="0070C0"/>
                </a:solidFill>
              </a:rPr>
              <a:t>Arrowstorm</a:t>
            </a:r>
            <a:endParaRPr lang="en-GB" i="1" dirty="0">
              <a:solidFill>
                <a:srgbClr val="0070C0"/>
              </a:solidFill>
            </a:endParaRPr>
          </a:p>
        </p:txBody>
      </p:sp>
      <p:sp>
        <p:nvSpPr>
          <p:cNvPr id="34" name="TextBox 33">
            <a:extLst>
              <a:ext uri="{FF2B5EF4-FFF2-40B4-BE49-F238E27FC236}">
                <a16:creationId xmlns:a16="http://schemas.microsoft.com/office/drawing/2014/main" id="{FF32944F-19FA-4199-B74F-071D6F005764}"/>
              </a:ext>
            </a:extLst>
          </p:cNvPr>
          <p:cNvSpPr txBox="1"/>
          <p:nvPr/>
        </p:nvSpPr>
        <p:spPr>
          <a:xfrm>
            <a:off x="870199" y="5828513"/>
            <a:ext cx="1796143" cy="954107"/>
          </a:xfrm>
          <a:prstGeom prst="rect">
            <a:avLst/>
          </a:prstGeom>
          <a:noFill/>
          <a:ln w="6350">
            <a:solidFill>
              <a:schemeClr val="tx1"/>
            </a:solidFill>
          </a:ln>
        </p:spPr>
        <p:txBody>
          <a:bodyPr wrap="square" rtlCol="0">
            <a:spAutoFit/>
          </a:bodyPr>
          <a:lstStyle/>
          <a:p>
            <a:r>
              <a:rPr lang="en-GB" sz="1400" i="1" dirty="0">
                <a:solidFill>
                  <a:srgbClr val="0070C0"/>
                </a:solidFill>
              </a:rPr>
              <a:t>An enemy unit receiving damage from missile fire suffers Stagger.</a:t>
            </a:r>
          </a:p>
        </p:txBody>
      </p:sp>
      <p:sp>
        <p:nvSpPr>
          <p:cNvPr id="35" name="Isosceles Triangle 34">
            <a:extLst>
              <a:ext uri="{FF2B5EF4-FFF2-40B4-BE49-F238E27FC236}">
                <a16:creationId xmlns:a16="http://schemas.microsoft.com/office/drawing/2014/main" id="{9667607D-8384-03CA-0E05-EE81AE1072C9}"/>
              </a:ext>
            </a:extLst>
          </p:cNvPr>
          <p:cNvSpPr/>
          <p:nvPr/>
        </p:nvSpPr>
        <p:spPr>
          <a:xfrm>
            <a:off x="2384436" y="4674327"/>
            <a:ext cx="173904" cy="201954"/>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TextBox 35">
            <a:extLst>
              <a:ext uri="{FF2B5EF4-FFF2-40B4-BE49-F238E27FC236}">
                <a16:creationId xmlns:a16="http://schemas.microsoft.com/office/drawing/2014/main" id="{0AF57ACB-8E5D-34DF-1D11-2E6A28087DCB}"/>
              </a:ext>
            </a:extLst>
          </p:cNvPr>
          <p:cNvSpPr txBox="1"/>
          <p:nvPr/>
        </p:nvSpPr>
        <p:spPr>
          <a:xfrm>
            <a:off x="3212033" y="4042720"/>
            <a:ext cx="1796143" cy="393954"/>
          </a:xfrm>
          <a:prstGeom prst="rect">
            <a:avLst/>
          </a:prstGeom>
          <a:noFill/>
          <a:ln w="6350">
            <a:solidFill>
              <a:schemeClr val="tx1"/>
            </a:solidFill>
          </a:ln>
        </p:spPr>
        <p:txBody>
          <a:bodyPr wrap="square" rtlCol="0">
            <a:spAutoFit/>
          </a:bodyPr>
          <a:lstStyle/>
          <a:p>
            <a:pPr algn="ctr"/>
            <a:r>
              <a:rPr lang="en-GB" dirty="0"/>
              <a:t>Whizz Bang!</a:t>
            </a:r>
          </a:p>
        </p:txBody>
      </p:sp>
      <p:sp>
        <p:nvSpPr>
          <p:cNvPr id="37" name="TextBox 36">
            <a:extLst>
              <a:ext uri="{FF2B5EF4-FFF2-40B4-BE49-F238E27FC236}">
                <a16:creationId xmlns:a16="http://schemas.microsoft.com/office/drawing/2014/main" id="{5EABA880-8EDD-5CC7-340F-F7BE2ACCD679}"/>
              </a:ext>
            </a:extLst>
          </p:cNvPr>
          <p:cNvSpPr txBox="1"/>
          <p:nvPr/>
        </p:nvSpPr>
        <p:spPr>
          <a:xfrm>
            <a:off x="3212033" y="4492085"/>
            <a:ext cx="1796143" cy="954107"/>
          </a:xfrm>
          <a:prstGeom prst="rect">
            <a:avLst/>
          </a:prstGeom>
          <a:noFill/>
          <a:ln w="6350">
            <a:solidFill>
              <a:schemeClr val="tx1"/>
            </a:solidFill>
          </a:ln>
        </p:spPr>
        <p:txBody>
          <a:bodyPr wrap="square" rtlCol="0">
            <a:spAutoFit/>
          </a:bodyPr>
          <a:lstStyle/>
          <a:p>
            <a:r>
              <a:rPr lang="en-GB" sz="1400" dirty="0">
                <a:latin typeface="Calibri" panose="020F0502020204030204" pitchFamily="34" charset="0"/>
                <a:ea typeface="Calibri" panose="020F0502020204030204" pitchFamily="34" charset="0"/>
                <a:cs typeface="Times New Roman" panose="02020603050405020304" pitchFamily="18" charset="0"/>
              </a:rPr>
              <a:t>Magician succeeds with two spells (against the enemy) in one activation (4) </a:t>
            </a:r>
            <a:endParaRPr lang="en-GB" sz="1400" dirty="0"/>
          </a:p>
        </p:txBody>
      </p:sp>
      <p:sp>
        <p:nvSpPr>
          <p:cNvPr id="38" name="TextBox 37">
            <a:extLst>
              <a:ext uri="{FF2B5EF4-FFF2-40B4-BE49-F238E27FC236}">
                <a16:creationId xmlns:a16="http://schemas.microsoft.com/office/drawing/2014/main" id="{49E79A70-ADF2-87E5-C434-F4BE1768B46C}"/>
              </a:ext>
            </a:extLst>
          </p:cNvPr>
          <p:cNvSpPr txBox="1"/>
          <p:nvPr/>
        </p:nvSpPr>
        <p:spPr>
          <a:xfrm>
            <a:off x="3212033" y="5419546"/>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Caltrops</a:t>
            </a:r>
          </a:p>
        </p:txBody>
      </p:sp>
      <p:sp>
        <p:nvSpPr>
          <p:cNvPr id="39" name="TextBox 38">
            <a:extLst>
              <a:ext uri="{FF2B5EF4-FFF2-40B4-BE49-F238E27FC236}">
                <a16:creationId xmlns:a16="http://schemas.microsoft.com/office/drawing/2014/main" id="{AB617191-9D9D-B5FA-CC68-9373E7BCD018}"/>
              </a:ext>
            </a:extLst>
          </p:cNvPr>
          <p:cNvSpPr txBox="1"/>
          <p:nvPr/>
        </p:nvSpPr>
        <p:spPr>
          <a:xfrm>
            <a:off x="3212033" y="5839736"/>
            <a:ext cx="1796143" cy="830997"/>
          </a:xfrm>
          <a:prstGeom prst="rect">
            <a:avLst/>
          </a:prstGeom>
          <a:noFill/>
          <a:ln w="6350">
            <a:solidFill>
              <a:schemeClr val="tx1"/>
            </a:solidFill>
          </a:ln>
        </p:spPr>
        <p:txBody>
          <a:bodyPr wrap="square" rtlCol="0">
            <a:spAutoFit/>
          </a:bodyPr>
          <a:lstStyle/>
          <a:p>
            <a:r>
              <a:rPr lang="en-GB" sz="1200" i="1" dirty="0">
                <a:solidFill>
                  <a:srgbClr val="0070C0"/>
                </a:solidFill>
                <a:latin typeface="Calibri" panose="020F0502020204030204" pitchFamily="34" charset="0"/>
                <a:ea typeface="Calibri" panose="020F0502020204030204" pitchFamily="34" charset="0"/>
                <a:cs typeface="Times New Roman" panose="02020603050405020304" pitchFamily="18" charset="0"/>
              </a:rPr>
              <a:t>Enemy cavalry unit or beast moving adjacent to attack the defender fights as disadvantaged. </a:t>
            </a:r>
            <a:endParaRPr lang="en-GB" sz="1200" i="1" dirty="0">
              <a:solidFill>
                <a:srgbClr val="0070C0"/>
              </a:solidFill>
            </a:endParaRPr>
          </a:p>
        </p:txBody>
      </p:sp>
      <p:sp>
        <p:nvSpPr>
          <p:cNvPr id="40" name="Isosceles Triangle 39">
            <a:extLst>
              <a:ext uri="{FF2B5EF4-FFF2-40B4-BE49-F238E27FC236}">
                <a16:creationId xmlns:a16="http://schemas.microsoft.com/office/drawing/2014/main" id="{9AE169CF-FE7C-C0AC-AC4F-FBB70672CFD9}"/>
              </a:ext>
            </a:extLst>
          </p:cNvPr>
          <p:cNvSpPr/>
          <p:nvPr/>
        </p:nvSpPr>
        <p:spPr>
          <a:xfrm>
            <a:off x="4708002" y="4643900"/>
            <a:ext cx="173904" cy="201954"/>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TextBox 40">
            <a:extLst>
              <a:ext uri="{FF2B5EF4-FFF2-40B4-BE49-F238E27FC236}">
                <a16:creationId xmlns:a16="http://schemas.microsoft.com/office/drawing/2014/main" id="{0CD1C220-BA31-0A2A-E795-0955C50E28C0}"/>
              </a:ext>
            </a:extLst>
          </p:cNvPr>
          <p:cNvSpPr txBox="1"/>
          <p:nvPr/>
        </p:nvSpPr>
        <p:spPr>
          <a:xfrm>
            <a:off x="5695178" y="4039754"/>
            <a:ext cx="1796143" cy="393954"/>
          </a:xfrm>
          <a:prstGeom prst="rect">
            <a:avLst/>
          </a:prstGeom>
          <a:noFill/>
          <a:ln w="6350">
            <a:solidFill>
              <a:schemeClr val="tx1"/>
            </a:solidFill>
          </a:ln>
        </p:spPr>
        <p:txBody>
          <a:bodyPr wrap="square" rtlCol="0">
            <a:spAutoFit/>
          </a:bodyPr>
          <a:lstStyle/>
          <a:p>
            <a:pPr algn="ctr"/>
            <a:r>
              <a:rPr lang="en-GB" dirty="0"/>
              <a:t>Forwards</a:t>
            </a:r>
          </a:p>
        </p:txBody>
      </p:sp>
      <p:sp>
        <p:nvSpPr>
          <p:cNvPr id="42" name="TextBox 41">
            <a:extLst>
              <a:ext uri="{FF2B5EF4-FFF2-40B4-BE49-F238E27FC236}">
                <a16:creationId xmlns:a16="http://schemas.microsoft.com/office/drawing/2014/main" id="{57C94929-D94E-D51B-A4EC-F5B345B7A980}"/>
              </a:ext>
            </a:extLst>
          </p:cNvPr>
          <p:cNvSpPr txBox="1"/>
          <p:nvPr/>
        </p:nvSpPr>
        <p:spPr>
          <a:xfrm>
            <a:off x="5695178" y="4489119"/>
            <a:ext cx="1796143" cy="954107"/>
          </a:xfrm>
          <a:prstGeom prst="rect">
            <a:avLst/>
          </a:prstGeom>
          <a:noFill/>
          <a:ln w="6350">
            <a:solidFill>
              <a:schemeClr val="tx1"/>
            </a:solidFill>
          </a:ln>
        </p:spPr>
        <p:txBody>
          <a:bodyPr wrap="square" rtlCol="0">
            <a:spAutoFit/>
          </a:bodyPr>
          <a:lstStyle/>
          <a:p>
            <a:r>
              <a:rPr lang="en-GB" sz="1400" dirty="0">
                <a:latin typeface="Calibri" panose="020F0502020204030204" pitchFamily="34" charset="0"/>
                <a:ea typeface="Calibri" panose="020F0502020204030204" pitchFamily="34" charset="0"/>
                <a:cs typeface="Times New Roman" panose="02020603050405020304" pitchFamily="18" charset="0"/>
              </a:rPr>
              <a:t>Have more units in the enemy table half than they have in yours (3)</a:t>
            </a:r>
            <a:endParaRPr lang="en-GB" sz="1400" dirty="0"/>
          </a:p>
        </p:txBody>
      </p:sp>
      <p:sp>
        <p:nvSpPr>
          <p:cNvPr id="43" name="TextBox 42">
            <a:extLst>
              <a:ext uri="{FF2B5EF4-FFF2-40B4-BE49-F238E27FC236}">
                <a16:creationId xmlns:a16="http://schemas.microsoft.com/office/drawing/2014/main" id="{18D60C8C-59FB-E2F1-AC51-3E15A80FAF2B}"/>
              </a:ext>
            </a:extLst>
          </p:cNvPr>
          <p:cNvSpPr txBox="1"/>
          <p:nvPr/>
        </p:nvSpPr>
        <p:spPr>
          <a:xfrm>
            <a:off x="5695178" y="5416580"/>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Surprise attack</a:t>
            </a:r>
          </a:p>
        </p:txBody>
      </p:sp>
      <p:sp>
        <p:nvSpPr>
          <p:cNvPr id="44" name="TextBox 43">
            <a:extLst>
              <a:ext uri="{FF2B5EF4-FFF2-40B4-BE49-F238E27FC236}">
                <a16:creationId xmlns:a16="http://schemas.microsoft.com/office/drawing/2014/main" id="{F7733B2C-AE14-A3C6-844B-7F4550016C69}"/>
              </a:ext>
            </a:extLst>
          </p:cNvPr>
          <p:cNvSpPr txBox="1"/>
          <p:nvPr/>
        </p:nvSpPr>
        <p:spPr>
          <a:xfrm>
            <a:off x="5695178" y="5836770"/>
            <a:ext cx="1796143" cy="1015663"/>
          </a:xfrm>
          <a:prstGeom prst="rect">
            <a:avLst/>
          </a:prstGeom>
          <a:noFill/>
          <a:ln w="6350">
            <a:solidFill>
              <a:schemeClr val="tx1"/>
            </a:solidFill>
          </a:ln>
        </p:spPr>
        <p:txBody>
          <a:bodyPr wrap="square" rtlCol="0">
            <a:spAutoFit/>
          </a:bodyPr>
          <a:lstStyle/>
          <a:p>
            <a:r>
              <a:rPr lang="en-GB" sz="1200" i="1" dirty="0">
                <a:solidFill>
                  <a:srgbClr val="0070C0"/>
                </a:solidFill>
                <a:latin typeface="Calibri" panose="020F0502020204030204" pitchFamily="34" charset="0"/>
                <a:ea typeface="Calibri" panose="020F0502020204030204" pitchFamily="34" charset="0"/>
                <a:cs typeface="Times New Roman" panose="02020603050405020304" pitchFamily="18" charset="0"/>
              </a:rPr>
              <a:t>Enemy cavalry unit or beast moving adjacent to attack the defender suffers a 1 die attack and may have to retreat. </a:t>
            </a:r>
            <a:endParaRPr lang="en-GB" sz="1200" i="1" dirty="0">
              <a:solidFill>
                <a:srgbClr val="0070C0"/>
              </a:solidFill>
            </a:endParaRPr>
          </a:p>
        </p:txBody>
      </p:sp>
      <p:sp>
        <p:nvSpPr>
          <p:cNvPr id="45" name="TextBox 44">
            <a:extLst>
              <a:ext uri="{FF2B5EF4-FFF2-40B4-BE49-F238E27FC236}">
                <a16:creationId xmlns:a16="http://schemas.microsoft.com/office/drawing/2014/main" id="{E7688804-74C3-746B-FD2C-67F27AD5F253}"/>
              </a:ext>
            </a:extLst>
          </p:cNvPr>
          <p:cNvSpPr txBox="1"/>
          <p:nvPr/>
        </p:nvSpPr>
        <p:spPr>
          <a:xfrm>
            <a:off x="8023233" y="4029340"/>
            <a:ext cx="1796143" cy="393954"/>
          </a:xfrm>
          <a:prstGeom prst="rect">
            <a:avLst/>
          </a:prstGeom>
          <a:noFill/>
          <a:ln w="6350">
            <a:solidFill>
              <a:schemeClr val="tx1"/>
            </a:solidFill>
          </a:ln>
        </p:spPr>
        <p:txBody>
          <a:bodyPr wrap="square" rtlCol="0">
            <a:spAutoFit/>
          </a:bodyPr>
          <a:lstStyle/>
          <a:p>
            <a:pPr algn="ctr"/>
            <a:r>
              <a:rPr lang="en-GB" dirty="0"/>
              <a:t>Forwards</a:t>
            </a:r>
          </a:p>
        </p:txBody>
      </p:sp>
      <p:sp>
        <p:nvSpPr>
          <p:cNvPr id="46" name="TextBox 45">
            <a:extLst>
              <a:ext uri="{FF2B5EF4-FFF2-40B4-BE49-F238E27FC236}">
                <a16:creationId xmlns:a16="http://schemas.microsoft.com/office/drawing/2014/main" id="{1E1F52D5-B7F7-6FFA-5E93-9504EE7F73A8}"/>
              </a:ext>
            </a:extLst>
          </p:cNvPr>
          <p:cNvSpPr txBox="1"/>
          <p:nvPr/>
        </p:nvSpPr>
        <p:spPr>
          <a:xfrm>
            <a:off x="8023233" y="4478705"/>
            <a:ext cx="1796143" cy="954107"/>
          </a:xfrm>
          <a:prstGeom prst="rect">
            <a:avLst/>
          </a:prstGeom>
          <a:noFill/>
          <a:ln w="6350">
            <a:solidFill>
              <a:schemeClr val="tx1"/>
            </a:solidFill>
          </a:ln>
        </p:spPr>
        <p:txBody>
          <a:bodyPr wrap="square" rtlCol="0">
            <a:spAutoFit/>
          </a:bodyPr>
          <a:lstStyle/>
          <a:p>
            <a:r>
              <a:rPr lang="en-GB" sz="1400" dirty="0">
                <a:latin typeface="Calibri" panose="020F0502020204030204" pitchFamily="34" charset="0"/>
                <a:ea typeface="Calibri" panose="020F0502020204030204" pitchFamily="34" charset="0"/>
                <a:cs typeface="Times New Roman" panose="02020603050405020304" pitchFamily="18" charset="0"/>
              </a:rPr>
              <a:t>Have more units in the enemy table half than they have in yours (3)</a:t>
            </a:r>
            <a:endParaRPr lang="en-GB" sz="1400" dirty="0"/>
          </a:p>
        </p:txBody>
      </p:sp>
      <p:sp>
        <p:nvSpPr>
          <p:cNvPr id="47" name="TextBox 46">
            <a:extLst>
              <a:ext uri="{FF2B5EF4-FFF2-40B4-BE49-F238E27FC236}">
                <a16:creationId xmlns:a16="http://schemas.microsoft.com/office/drawing/2014/main" id="{DE26706D-53EE-54EF-BFB0-73CE6F2FE2CB}"/>
              </a:ext>
            </a:extLst>
          </p:cNvPr>
          <p:cNvSpPr txBox="1"/>
          <p:nvPr/>
        </p:nvSpPr>
        <p:spPr>
          <a:xfrm>
            <a:off x="8023233" y="5406167"/>
            <a:ext cx="1796143" cy="695575"/>
          </a:xfrm>
          <a:prstGeom prst="rect">
            <a:avLst/>
          </a:prstGeom>
          <a:noFill/>
          <a:ln w="6350">
            <a:solidFill>
              <a:schemeClr val="tx1"/>
            </a:solidFill>
          </a:ln>
        </p:spPr>
        <p:txBody>
          <a:bodyPr wrap="square" rtlCol="0">
            <a:spAutoFit/>
          </a:bodyPr>
          <a:lstStyle/>
          <a:p>
            <a:pPr algn="ctr"/>
            <a:r>
              <a:rPr lang="en-GB" i="1" dirty="0">
                <a:solidFill>
                  <a:srgbClr val="0070C0"/>
                </a:solidFill>
              </a:rPr>
              <a:t>Against the wind</a:t>
            </a:r>
          </a:p>
        </p:txBody>
      </p:sp>
      <p:sp>
        <p:nvSpPr>
          <p:cNvPr id="48" name="TextBox 47">
            <a:extLst>
              <a:ext uri="{FF2B5EF4-FFF2-40B4-BE49-F238E27FC236}">
                <a16:creationId xmlns:a16="http://schemas.microsoft.com/office/drawing/2014/main" id="{1A1095FB-A297-013F-BE55-8A3CCF014665}"/>
              </a:ext>
            </a:extLst>
          </p:cNvPr>
          <p:cNvSpPr txBox="1"/>
          <p:nvPr/>
        </p:nvSpPr>
        <p:spPr>
          <a:xfrm>
            <a:off x="8023233" y="5826356"/>
            <a:ext cx="1796143" cy="830997"/>
          </a:xfrm>
          <a:prstGeom prst="rect">
            <a:avLst/>
          </a:prstGeom>
          <a:noFill/>
          <a:ln w="6350">
            <a:solidFill>
              <a:schemeClr val="tx1"/>
            </a:solidFill>
          </a:ln>
        </p:spPr>
        <p:txBody>
          <a:bodyPr wrap="square" rtlCol="0">
            <a:spAutoFit/>
          </a:bodyPr>
          <a:lstStyle/>
          <a:p>
            <a:r>
              <a:rPr lang="en-GB" sz="1200" i="1" dirty="0">
                <a:solidFill>
                  <a:srgbClr val="0070C0"/>
                </a:solidFill>
              </a:rPr>
              <a:t>An enemy unit, or group activated together has its missile fire disadvantaged this activation</a:t>
            </a:r>
          </a:p>
        </p:txBody>
      </p:sp>
    </p:spTree>
    <p:extLst>
      <p:ext uri="{BB962C8B-B14F-4D97-AF65-F5344CB8AC3E}">
        <p14:creationId xmlns:p14="http://schemas.microsoft.com/office/powerpoint/2010/main" val="171682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C34BCF-BC70-633D-227A-EE7B83DADD9E}"/>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29E36B68-A6CB-06BE-C8D4-2479BDE6BF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230" y="605487"/>
            <a:ext cx="2280102" cy="3176291"/>
          </a:xfrm>
          <a:prstGeom prst="rect">
            <a:avLst/>
          </a:prstGeom>
        </p:spPr>
      </p:pic>
      <p:pic>
        <p:nvPicPr>
          <p:cNvPr id="9" name="Picture 8">
            <a:extLst>
              <a:ext uri="{FF2B5EF4-FFF2-40B4-BE49-F238E27FC236}">
                <a16:creationId xmlns:a16="http://schemas.microsoft.com/office/drawing/2014/main" id="{DBEE3E99-E21B-8DF3-03B5-F44BDC82B9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59267" y="605487"/>
            <a:ext cx="2280102" cy="3176291"/>
          </a:xfrm>
          <a:prstGeom prst="rect">
            <a:avLst/>
          </a:prstGeom>
        </p:spPr>
      </p:pic>
      <p:pic>
        <p:nvPicPr>
          <p:cNvPr id="10" name="Picture 9">
            <a:extLst>
              <a:ext uri="{FF2B5EF4-FFF2-40B4-BE49-F238E27FC236}">
                <a16:creationId xmlns:a16="http://schemas.microsoft.com/office/drawing/2014/main" id="{992D20B1-8A0B-45B4-79C8-27849837DB7E}"/>
              </a:ext>
            </a:extLst>
          </p:cNvPr>
          <p:cNvPicPr>
            <a:picLocks noChangeAspect="1"/>
          </p:cNvPicPr>
          <p:nvPr/>
        </p:nvPicPr>
        <p:blipFill>
          <a:blip r:embed="rId2"/>
          <a:stretch>
            <a:fillRect/>
          </a:stretch>
        </p:blipFill>
        <p:spPr>
          <a:xfrm>
            <a:off x="2972498" y="605487"/>
            <a:ext cx="2280102" cy="3176291"/>
          </a:xfrm>
          <a:prstGeom prst="rect">
            <a:avLst/>
          </a:prstGeom>
        </p:spPr>
      </p:pic>
      <p:pic>
        <p:nvPicPr>
          <p:cNvPr id="11" name="Picture 10">
            <a:extLst>
              <a:ext uri="{FF2B5EF4-FFF2-40B4-BE49-F238E27FC236}">
                <a16:creationId xmlns:a16="http://schemas.microsoft.com/office/drawing/2014/main" id="{34AF9678-C667-2B45-4926-3C1B77FEAA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01250" y="605487"/>
            <a:ext cx="2280102" cy="3176291"/>
          </a:xfrm>
          <a:prstGeom prst="rect">
            <a:avLst/>
          </a:prstGeom>
        </p:spPr>
      </p:pic>
      <p:pic>
        <p:nvPicPr>
          <p:cNvPr id="12" name="Picture 11">
            <a:extLst>
              <a:ext uri="{FF2B5EF4-FFF2-40B4-BE49-F238E27FC236}">
                <a16:creationId xmlns:a16="http://schemas.microsoft.com/office/drawing/2014/main" id="{3EDF2A31-C3E3-343C-E101-1DF0CBD575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230" y="3846319"/>
            <a:ext cx="2280102" cy="3176291"/>
          </a:xfrm>
          <a:prstGeom prst="rect">
            <a:avLst/>
          </a:prstGeom>
        </p:spPr>
      </p:pic>
      <p:pic>
        <p:nvPicPr>
          <p:cNvPr id="13" name="Picture 12">
            <a:extLst>
              <a:ext uri="{FF2B5EF4-FFF2-40B4-BE49-F238E27FC236}">
                <a16:creationId xmlns:a16="http://schemas.microsoft.com/office/drawing/2014/main" id="{CDD6B0D8-9A65-51A3-2A53-8EB5A24E78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1708" y="3846319"/>
            <a:ext cx="2280102" cy="3176291"/>
          </a:xfrm>
          <a:prstGeom prst="rect">
            <a:avLst/>
          </a:prstGeom>
        </p:spPr>
      </p:pic>
      <p:pic>
        <p:nvPicPr>
          <p:cNvPr id="14" name="Picture 13">
            <a:extLst>
              <a:ext uri="{FF2B5EF4-FFF2-40B4-BE49-F238E27FC236}">
                <a16:creationId xmlns:a16="http://schemas.microsoft.com/office/drawing/2014/main" id="{88C3C5B4-6A58-0543-EA53-C364FABB63A7}"/>
              </a:ext>
            </a:extLst>
          </p:cNvPr>
          <p:cNvPicPr>
            <a:picLocks noChangeAspect="1"/>
          </p:cNvPicPr>
          <p:nvPr/>
        </p:nvPicPr>
        <p:blipFill>
          <a:blip r:embed="rId2"/>
          <a:stretch>
            <a:fillRect/>
          </a:stretch>
        </p:blipFill>
        <p:spPr>
          <a:xfrm>
            <a:off x="2984939" y="3846319"/>
            <a:ext cx="2280102" cy="3176291"/>
          </a:xfrm>
          <a:prstGeom prst="rect">
            <a:avLst/>
          </a:prstGeom>
        </p:spPr>
      </p:pic>
      <p:pic>
        <p:nvPicPr>
          <p:cNvPr id="15" name="Picture 14">
            <a:extLst>
              <a:ext uri="{FF2B5EF4-FFF2-40B4-BE49-F238E27FC236}">
                <a16:creationId xmlns:a16="http://schemas.microsoft.com/office/drawing/2014/main" id="{10F8E82F-3E8C-7CF2-9A5B-B60C5146C5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691" y="3846319"/>
            <a:ext cx="2280102" cy="3176291"/>
          </a:xfrm>
          <a:prstGeom prst="rect">
            <a:avLst/>
          </a:prstGeom>
        </p:spPr>
      </p:pic>
      <p:sp>
        <p:nvSpPr>
          <p:cNvPr id="4" name="TextBox 3">
            <a:extLst>
              <a:ext uri="{FF2B5EF4-FFF2-40B4-BE49-F238E27FC236}">
                <a16:creationId xmlns:a16="http://schemas.microsoft.com/office/drawing/2014/main" id="{F791F69F-E07A-1D3C-2ADD-122D94684AFA}"/>
              </a:ext>
            </a:extLst>
          </p:cNvPr>
          <p:cNvSpPr txBox="1"/>
          <p:nvPr/>
        </p:nvSpPr>
        <p:spPr>
          <a:xfrm>
            <a:off x="848241" y="788654"/>
            <a:ext cx="1796143" cy="393954"/>
          </a:xfrm>
          <a:prstGeom prst="rect">
            <a:avLst/>
          </a:prstGeom>
          <a:noFill/>
          <a:ln w="6350">
            <a:solidFill>
              <a:schemeClr val="tx1"/>
            </a:solidFill>
          </a:ln>
        </p:spPr>
        <p:txBody>
          <a:bodyPr wrap="square" rtlCol="0">
            <a:spAutoFit/>
          </a:bodyPr>
          <a:lstStyle/>
          <a:p>
            <a:pPr algn="ctr"/>
            <a:r>
              <a:rPr lang="en-GB" dirty="0"/>
              <a:t>Invasion</a:t>
            </a:r>
          </a:p>
        </p:txBody>
      </p:sp>
      <p:sp>
        <p:nvSpPr>
          <p:cNvPr id="5" name="TextBox 4">
            <a:extLst>
              <a:ext uri="{FF2B5EF4-FFF2-40B4-BE49-F238E27FC236}">
                <a16:creationId xmlns:a16="http://schemas.microsoft.com/office/drawing/2014/main" id="{9E1A6EA1-229F-3FCD-6E13-04DE4AEACAE0}"/>
              </a:ext>
            </a:extLst>
          </p:cNvPr>
          <p:cNvSpPr txBox="1"/>
          <p:nvPr/>
        </p:nvSpPr>
        <p:spPr>
          <a:xfrm>
            <a:off x="848241" y="1198262"/>
            <a:ext cx="1796143" cy="769441"/>
          </a:xfrm>
          <a:prstGeom prst="rect">
            <a:avLst/>
          </a:prstGeom>
          <a:noFill/>
          <a:ln w="6350">
            <a:solidFill>
              <a:schemeClr val="tx1"/>
            </a:solidFill>
          </a:ln>
        </p:spPr>
        <p:txBody>
          <a:bodyPr wrap="square" rtlCol="0">
            <a:spAutoFit/>
          </a:bodyPr>
          <a:lstStyle/>
          <a:p>
            <a:r>
              <a:rPr lang="en-GB" sz="1100" dirty="0">
                <a:latin typeface="Calibri" panose="020F0502020204030204" pitchFamily="34" charset="0"/>
                <a:ea typeface="Calibri" panose="020F0502020204030204" pitchFamily="34" charset="0"/>
                <a:cs typeface="Times New Roman" panose="02020603050405020304" pitchFamily="18" charset="0"/>
              </a:rPr>
              <a:t>Have 2 markers down in the enemy deployment zone not within 4 hexes of each other. (6) </a:t>
            </a:r>
            <a:endParaRPr lang="en-GB" sz="1100" dirty="0"/>
          </a:p>
        </p:txBody>
      </p:sp>
      <p:sp>
        <p:nvSpPr>
          <p:cNvPr id="6" name="TextBox 5">
            <a:extLst>
              <a:ext uri="{FF2B5EF4-FFF2-40B4-BE49-F238E27FC236}">
                <a16:creationId xmlns:a16="http://schemas.microsoft.com/office/drawing/2014/main" id="{073C58D2-F679-FCBE-81BB-8B8CEE512630}"/>
              </a:ext>
            </a:extLst>
          </p:cNvPr>
          <p:cNvSpPr txBox="1"/>
          <p:nvPr/>
        </p:nvSpPr>
        <p:spPr>
          <a:xfrm>
            <a:off x="850694" y="2471571"/>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Self Control</a:t>
            </a:r>
          </a:p>
        </p:txBody>
      </p:sp>
      <p:sp>
        <p:nvSpPr>
          <p:cNvPr id="7" name="TextBox 6">
            <a:extLst>
              <a:ext uri="{FF2B5EF4-FFF2-40B4-BE49-F238E27FC236}">
                <a16:creationId xmlns:a16="http://schemas.microsoft.com/office/drawing/2014/main" id="{027CA8FE-77AD-9B25-B199-8159C4BEF4FA}"/>
              </a:ext>
            </a:extLst>
          </p:cNvPr>
          <p:cNvSpPr txBox="1"/>
          <p:nvPr/>
        </p:nvSpPr>
        <p:spPr>
          <a:xfrm>
            <a:off x="850626" y="2887888"/>
            <a:ext cx="1796143" cy="646331"/>
          </a:xfrm>
          <a:prstGeom prst="rect">
            <a:avLst/>
          </a:prstGeom>
          <a:noFill/>
          <a:ln w="6350">
            <a:solidFill>
              <a:schemeClr val="tx1"/>
            </a:solidFill>
          </a:ln>
        </p:spPr>
        <p:txBody>
          <a:bodyPr wrap="square" rtlCol="0">
            <a:spAutoFit/>
          </a:bodyPr>
          <a:lstStyle/>
          <a:p>
            <a:r>
              <a:rPr lang="en-GB" sz="1200" i="1" dirty="0">
                <a:solidFill>
                  <a:srgbClr val="0070C0"/>
                </a:solidFill>
              </a:rPr>
              <a:t>At the start of the unit’s activation remove any conditions </a:t>
            </a:r>
            <a:r>
              <a:rPr lang="en-GB" sz="1200" i="1" dirty="0" err="1">
                <a:solidFill>
                  <a:srgbClr val="0070C0"/>
                </a:solidFill>
              </a:rPr>
              <a:t>eg</a:t>
            </a:r>
            <a:r>
              <a:rPr lang="en-GB" sz="1200" i="1" dirty="0">
                <a:solidFill>
                  <a:srgbClr val="0070C0"/>
                </a:solidFill>
              </a:rPr>
              <a:t> Burning.</a:t>
            </a:r>
          </a:p>
        </p:txBody>
      </p:sp>
      <p:sp>
        <p:nvSpPr>
          <p:cNvPr id="16" name="TextBox 15">
            <a:extLst>
              <a:ext uri="{FF2B5EF4-FFF2-40B4-BE49-F238E27FC236}">
                <a16:creationId xmlns:a16="http://schemas.microsoft.com/office/drawing/2014/main" id="{BE2ED739-3C27-1C16-7AC8-E1BD2BEDB593}"/>
              </a:ext>
            </a:extLst>
          </p:cNvPr>
          <p:cNvSpPr txBox="1"/>
          <p:nvPr/>
        </p:nvSpPr>
        <p:spPr>
          <a:xfrm>
            <a:off x="848239" y="1987806"/>
            <a:ext cx="1802674" cy="430887"/>
          </a:xfrm>
          <a:prstGeom prst="rect">
            <a:avLst/>
          </a:prstGeom>
          <a:noFill/>
          <a:ln w="6350">
            <a:solidFill>
              <a:schemeClr val="tx1"/>
            </a:solidFill>
          </a:ln>
        </p:spPr>
        <p:txBody>
          <a:bodyPr wrap="square" rtlCol="0">
            <a:spAutoFit/>
          </a:bodyPr>
          <a:lstStyle/>
          <a:p>
            <a:r>
              <a:rPr lang="en-GB" sz="1100" dirty="0">
                <a:solidFill>
                  <a:srgbClr val="FF0000"/>
                </a:solidFill>
                <a:latin typeface="Calibri" panose="020F0502020204030204" pitchFamily="34" charset="0"/>
                <a:ea typeface="Calibri" panose="020F0502020204030204" pitchFamily="34" charset="0"/>
                <a:cs typeface="Times New Roman" panose="02020603050405020304" pitchFamily="18" charset="0"/>
              </a:rPr>
              <a:t>Cannot score with ‘Mark </a:t>
            </a:r>
            <a:r>
              <a:rPr lang="en-GB" sz="11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Teritory</a:t>
            </a:r>
            <a:r>
              <a:rPr lang="en-GB" sz="1100" dirty="0">
                <a:solidFill>
                  <a:srgbClr val="FF0000"/>
                </a:solidFill>
                <a:latin typeface="Calibri" panose="020F0502020204030204" pitchFamily="34" charset="0"/>
                <a:ea typeface="Calibri" panose="020F0502020204030204" pitchFamily="34" charset="0"/>
                <a:cs typeface="Times New Roman" panose="02020603050405020304" pitchFamily="18" charset="0"/>
              </a:rPr>
              <a:t>’</a:t>
            </a:r>
            <a:endParaRPr lang="en-GB" sz="1100" dirty="0">
              <a:solidFill>
                <a:srgbClr val="FF0000"/>
              </a:solidFill>
            </a:endParaRPr>
          </a:p>
        </p:txBody>
      </p:sp>
      <p:sp>
        <p:nvSpPr>
          <p:cNvPr id="17" name="TextBox 16">
            <a:extLst>
              <a:ext uri="{FF2B5EF4-FFF2-40B4-BE49-F238E27FC236}">
                <a16:creationId xmlns:a16="http://schemas.microsoft.com/office/drawing/2014/main" id="{874B1459-CB4E-3771-E570-2DEE22B47702}"/>
              </a:ext>
            </a:extLst>
          </p:cNvPr>
          <p:cNvSpPr txBox="1"/>
          <p:nvPr/>
        </p:nvSpPr>
        <p:spPr>
          <a:xfrm>
            <a:off x="3195607" y="733996"/>
            <a:ext cx="1796143" cy="393954"/>
          </a:xfrm>
          <a:prstGeom prst="rect">
            <a:avLst/>
          </a:prstGeom>
          <a:noFill/>
          <a:ln w="6350">
            <a:solidFill>
              <a:schemeClr val="tx1"/>
            </a:solidFill>
          </a:ln>
        </p:spPr>
        <p:txBody>
          <a:bodyPr wrap="square" rtlCol="0">
            <a:spAutoFit/>
          </a:bodyPr>
          <a:lstStyle/>
          <a:p>
            <a:pPr algn="ctr"/>
            <a:r>
              <a:rPr lang="en-GB" dirty="0"/>
              <a:t>Invasion</a:t>
            </a:r>
          </a:p>
        </p:txBody>
      </p:sp>
      <p:sp>
        <p:nvSpPr>
          <p:cNvPr id="18" name="TextBox 17">
            <a:extLst>
              <a:ext uri="{FF2B5EF4-FFF2-40B4-BE49-F238E27FC236}">
                <a16:creationId xmlns:a16="http://schemas.microsoft.com/office/drawing/2014/main" id="{D4E3512B-EA36-7C80-178D-AF19EE0740E7}"/>
              </a:ext>
            </a:extLst>
          </p:cNvPr>
          <p:cNvSpPr txBox="1"/>
          <p:nvPr/>
        </p:nvSpPr>
        <p:spPr>
          <a:xfrm>
            <a:off x="3195607" y="1143604"/>
            <a:ext cx="1796143" cy="769441"/>
          </a:xfrm>
          <a:prstGeom prst="rect">
            <a:avLst/>
          </a:prstGeom>
          <a:noFill/>
          <a:ln w="6350">
            <a:solidFill>
              <a:schemeClr val="tx1"/>
            </a:solidFill>
          </a:ln>
        </p:spPr>
        <p:txBody>
          <a:bodyPr wrap="square" rtlCol="0">
            <a:spAutoFit/>
          </a:bodyPr>
          <a:lstStyle/>
          <a:p>
            <a:r>
              <a:rPr lang="en-GB" sz="1100" dirty="0">
                <a:latin typeface="Calibri" panose="020F0502020204030204" pitchFamily="34" charset="0"/>
                <a:ea typeface="Calibri" panose="020F0502020204030204" pitchFamily="34" charset="0"/>
                <a:cs typeface="Times New Roman" panose="02020603050405020304" pitchFamily="18" charset="0"/>
              </a:rPr>
              <a:t>Have 2 markers down in the enemy deployment zone not within 4 hexes of each other. (6) </a:t>
            </a:r>
            <a:endParaRPr lang="en-GB" sz="1100" dirty="0"/>
          </a:p>
        </p:txBody>
      </p:sp>
      <p:sp>
        <p:nvSpPr>
          <p:cNvPr id="19" name="TextBox 18">
            <a:extLst>
              <a:ext uri="{FF2B5EF4-FFF2-40B4-BE49-F238E27FC236}">
                <a16:creationId xmlns:a16="http://schemas.microsoft.com/office/drawing/2014/main" id="{8393BDA2-B0AE-F716-05FE-A9AAD43F2776}"/>
              </a:ext>
            </a:extLst>
          </p:cNvPr>
          <p:cNvSpPr txBox="1"/>
          <p:nvPr/>
        </p:nvSpPr>
        <p:spPr>
          <a:xfrm>
            <a:off x="3198060" y="2416913"/>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Caltrops</a:t>
            </a:r>
          </a:p>
        </p:txBody>
      </p:sp>
      <p:sp>
        <p:nvSpPr>
          <p:cNvPr id="20" name="TextBox 19">
            <a:extLst>
              <a:ext uri="{FF2B5EF4-FFF2-40B4-BE49-F238E27FC236}">
                <a16:creationId xmlns:a16="http://schemas.microsoft.com/office/drawing/2014/main" id="{D1EFE114-6BE2-3885-AAAB-33A29B2E9E3B}"/>
              </a:ext>
            </a:extLst>
          </p:cNvPr>
          <p:cNvSpPr txBox="1"/>
          <p:nvPr/>
        </p:nvSpPr>
        <p:spPr>
          <a:xfrm>
            <a:off x="3197992" y="2833230"/>
            <a:ext cx="1796143" cy="830997"/>
          </a:xfrm>
          <a:prstGeom prst="rect">
            <a:avLst/>
          </a:prstGeom>
          <a:noFill/>
          <a:ln w="6350">
            <a:solidFill>
              <a:schemeClr val="tx1"/>
            </a:solidFill>
          </a:ln>
        </p:spPr>
        <p:txBody>
          <a:bodyPr wrap="square" rtlCol="0">
            <a:spAutoFit/>
          </a:bodyPr>
          <a:lstStyle/>
          <a:p>
            <a:r>
              <a:rPr lang="en-GB" sz="1200" i="1" dirty="0">
                <a:solidFill>
                  <a:srgbClr val="0070C0"/>
                </a:solidFill>
                <a:latin typeface="Calibri" panose="020F0502020204030204" pitchFamily="34" charset="0"/>
                <a:ea typeface="Calibri" panose="020F0502020204030204" pitchFamily="34" charset="0"/>
                <a:cs typeface="Times New Roman" panose="02020603050405020304" pitchFamily="18" charset="0"/>
              </a:rPr>
              <a:t>Enemy cavalry unit or beast moving adjacent to attack the defender fights as disadvantaged. </a:t>
            </a:r>
            <a:endParaRPr lang="en-GB" sz="1200" i="1" dirty="0">
              <a:solidFill>
                <a:srgbClr val="0070C0"/>
              </a:solidFill>
            </a:endParaRPr>
          </a:p>
        </p:txBody>
      </p:sp>
      <p:sp>
        <p:nvSpPr>
          <p:cNvPr id="21" name="TextBox 20">
            <a:extLst>
              <a:ext uri="{FF2B5EF4-FFF2-40B4-BE49-F238E27FC236}">
                <a16:creationId xmlns:a16="http://schemas.microsoft.com/office/drawing/2014/main" id="{C1042BA3-B759-E65E-96E6-BE21BDBCAF98}"/>
              </a:ext>
            </a:extLst>
          </p:cNvPr>
          <p:cNvSpPr txBox="1"/>
          <p:nvPr/>
        </p:nvSpPr>
        <p:spPr>
          <a:xfrm>
            <a:off x="3195605" y="1933148"/>
            <a:ext cx="1802674" cy="430887"/>
          </a:xfrm>
          <a:prstGeom prst="rect">
            <a:avLst/>
          </a:prstGeom>
          <a:noFill/>
          <a:ln w="6350">
            <a:solidFill>
              <a:schemeClr val="tx1"/>
            </a:solidFill>
          </a:ln>
        </p:spPr>
        <p:txBody>
          <a:bodyPr wrap="square" rtlCol="0">
            <a:spAutoFit/>
          </a:bodyPr>
          <a:lstStyle/>
          <a:p>
            <a:r>
              <a:rPr lang="en-GB" sz="1100" dirty="0">
                <a:solidFill>
                  <a:srgbClr val="FF0000"/>
                </a:solidFill>
                <a:latin typeface="Calibri" panose="020F0502020204030204" pitchFamily="34" charset="0"/>
                <a:ea typeface="Calibri" panose="020F0502020204030204" pitchFamily="34" charset="0"/>
                <a:cs typeface="Times New Roman" panose="02020603050405020304" pitchFamily="18" charset="0"/>
              </a:rPr>
              <a:t>Cannot score with ‘Mark </a:t>
            </a:r>
            <a:r>
              <a:rPr lang="en-GB" sz="11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Teritory</a:t>
            </a:r>
            <a:r>
              <a:rPr lang="en-GB" sz="1100" dirty="0">
                <a:solidFill>
                  <a:srgbClr val="FF0000"/>
                </a:solidFill>
                <a:latin typeface="Calibri" panose="020F0502020204030204" pitchFamily="34" charset="0"/>
                <a:ea typeface="Calibri" panose="020F0502020204030204" pitchFamily="34" charset="0"/>
                <a:cs typeface="Times New Roman" panose="02020603050405020304" pitchFamily="18" charset="0"/>
              </a:rPr>
              <a:t>’</a:t>
            </a:r>
            <a:endParaRPr lang="en-GB" sz="1100" dirty="0">
              <a:solidFill>
                <a:srgbClr val="FF0000"/>
              </a:solidFill>
            </a:endParaRPr>
          </a:p>
        </p:txBody>
      </p:sp>
      <p:sp>
        <p:nvSpPr>
          <p:cNvPr id="22" name="TextBox 21">
            <a:extLst>
              <a:ext uri="{FF2B5EF4-FFF2-40B4-BE49-F238E27FC236}">
                <a16:creationId xmlns:a16="http://schemas.microsoft.com/office/drawing/2014/main" id="{D2DDB6FF-1CB4-46AF-8BBB-CF599201CA24}"/>
              </a:ext>
            </a:extLst>
          </p:cNvPr>
          <p:cNvSpPr txBox="1"/>
          <p:nvPr/>
        </p:nvSpPr>
        <p:spPr>
          <a:xfrm>
            <a:off x="5694541" y="772157"/>
            <a:ext cx="1796143" cy="393954"/>
          </a:xfrm>
          <a:prstGeom prst="rect">
            <a:avLst/>
          </a:prstGeom>
          <a:noFill/>
          <a:ln w="6350">
            <a:solidFill>
              <a:schemeClr val="tx1"/>
            </a:solidFill>
          </a:ln>
        </p:spPr>
        <p:txBody>
          <a:bodyPr wrap="square" rtlCol="0">
            <a:spAutoFit/>
          </a:bodyPr>
          <a:lstStyle/>
          <a:p>
            <a:pPr algn="ctr"/>
            <a:r>
              <a:rPr lang="en-GB" dirty="0"/>
              <a:t>Burn it down!</a:t>
            </a:r>
          </a:p>
        </p:txBody>
      </p:sp>
      <p:sp>
        <p:nvSpPr>
          <p:cNvPr id="23" name="TextBox 22">
            <a:extLst>
              <a:ext uri="{FF2B5EF4-FFF2-40B4-BE49-F238E27FC236}">
                <a16:creationId xmlns:a16="http://schemas.microsoft.com/office/drawing/2014/main" id="{B1C5D9F5-AB19-FCEE-4495-03C9815F14C8}"/>
              </a:ext>
            </a:extLst>
          </p:cNvPr>
          <p:cNvSpPr txBox="1"/>
          <p:nvPr/>
        </p:nvSpPr>
        <p:spPr>
          <a:xfrm>
            <a:off x="5694541" y="1181765"/>
            <a:ext cx="1796143" cy="646331"/>
          </a:xfrm>
          <a:prstGeom prst="rect">
            <a:avLst/>
          </a:prstGeom>
          <a:noFill/>
          <a:ln w="6350">
            <a:solidFill>
              <a:schemeClr val="tx1"/>
            </a:solidFill>
          </a:ln>
        </p:spPr>
        <p:txBody>
          <a:bodyPr wrap="square" rtlCol="0">
            <a:spAutoFit/>
          </a:bodyPr>
          <a:lstStyle/>
          <a:p>
            <a:r>
              <a:rPr lang="en-GB" sz="1200" dirty="0">
                <a:latin typeface="Calibri" panose="020F0502020204030204" pitchFamily="34" charset="0"/>
                <a:ea typeface="Calibri" panose="020F0502020204030204" pitchFamily="34" charset="0"/>
                <a:cs typeface="Times New Roman" panose="02020603050405020304" pitchFamily="18" charset="0"/>
              </a:rPr>
              <a:t>Set a fire in a piece of burnable terrain in enemy table half. (4)</a:t>
            </a:r>
            <a:endParaRPr lang="en-GB" sz="1200" dirty="0"/>
          </a:p>
        </p:txBody>
      </p:sp>
      <p:sp>
        <p:nvSpPr>
          <p:cNvPr id="24" name="TextBox 23">
            <a:extLst>
              <a:ext uri="{FF2B5EF4-FFF2-40B4-BE49-F238E27FC236}">
                <a16:creationId xmlns:a16="http://schemas.microsoft.com/office/drawing/2014/main" id="{1A71F7A9-0B7F-9F24-0A5D-A102AA281D29}"/>
              </a:ext>
            </a:extLst>
          </p:cNvPr>
          <p:cNvSpPr txBox="1"/>
          <p:nvPr/>
        </p:nvSpPr>
        <p:spPr>
          <a:xfrm>
            <a:off x="5694541" y="2148983"/>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Surprise attack</a:t>
            </a:r>
          </a:p>
        </p:txBody>
      </p:sp>
      <p:sp>
        <p:nvSpPr>
          <p:cNvPr id="25" name="TextBox 24">
            <a:extLst>
              <a:ext uri="{FF2B5EF4-FFF2-40B4-BE49-F238E27FC236}">
                <a16:creationId xmlns:a16="http://schemas.microsoft.com/office/drawing/2014/main" id="{70465147-0690-E957-E94B-0902762BD317}"/>
              </a:ext>
            </a:extLst>
          </p:cNvPr>
          <p:cNvSpPr txBox="1"/>
          <p:nvPr/>
        </p:nvSpPr>
        <p:spPr>
          <a:xfrm>
            <a:off x="5694541" y="2569173"/>
            <a:ext cx="1796143" cy="1015663"/>
          </a:xfrm>
          <a:prstGeom prst="rect">
            <a:avLst/>
          </a:prstGeom>
          <a:noFill/>
          <a:ln w="6350">
            <a:solidFill>
              <a:schemeClr val="tx1"/>
            </a:solidFill>
          </a:ln>
        </p:spPr>
        <p:txBody>
          <a:bodyPr wrap="square" rtlCol="0">
            <a:spAutoFit/>
          </a:bodyPr>
          <a:lstStyle/>
          <a:p>
            <a:r>
              <a:rPr lang="en-GB" sz="1200" i="1" dirty="0">
                <a:solidFill>
                  <a:srgbClr val="0070C0"/>
                </a:solidFill>
                <a:latin typeface="Calibri" panose="020F0502020204030204" pitchFamily="34" charset="0"/>
                <a:ea typeface="Calibri" panose="020F0502020204030204" pitchFamily="34" charset="0"/>
                <a:cs typeface="Times New Roman" panose="02020603050405020304" pitchFamily="18" charset="0"/>
              </a:rPr>
              <a:t>Enemy cavalry unit or beast moving adjacent to attack the defender suffers a 1 die attack and may have to retreat.</a:t>
            </a:r>
            <a:endParaRPr lang="en-GB" sz="1200" i="1" dirty="0">
              <a:solidFill>
                <a:srgbClr val="0070C0"/>
              </a:solidFill>
            </a:endParaRPr>
          </a:p>
        </p:txBody>
      </p:sp>
      <p:sp>
        <p:nvSpPr>
          <p:cNvPr id="26" name="TextBox 25">
            <a:extLst>
              <a:ext uri="{FF2B5EF4-FFF2-40B4-BE49-F238E27FC236}">
                <a16:creationId xmlns:a16="http://schemas.microsoft.com/office/drawing/2014/main" id="{B8614B12-C64B-AD76-005B-BD443B8FFF64}"/>
              </a:ext>
            </a:extLst>
          </p:cNvPr>
          <p:cNvSpPr txBox="1"/>
          <p:nvPr/>
        </p:nvSpPr>
        <p:spPr>
          <a:xfrm>
            <a:off x="5695959" y="1859990"/>
            <a:ext cx="1802674" cy="261610"/>
          </a:xfrm>
          <a:prstGeom prst="rect">
            <a:avLst/>
          </a:prstGeom>
          <a:noFill/>
          <a:ln w="6350">
            <a:solidFill>
              <a:schemeClr val="tx1"/>
            </a:solidFill>
          </a:ln>
        </p:spPr>
        <p:txBody>
          <a:bodyPr wrap="square" rtlCol="0">
            <a:spAutoFit/>
          </a:bodyPr>
          <a:lstStyle/>
          <a:p>
            <a:r>
              <a:rPr lang="en-GB" sz="1100" dirty="0">
                <a:solidFill>
                  <a:srgbClr val="FF0000"/>
                </a:solidFill>
              </a:rPr>
              <a:t>N/A Beasts</a:t>
            </a:r>
          </a:p>
        </p:txBody>
      </p:sp>
      <p:sp>
        <p:nvSpPr>
          <p:cNvPr id="27" name="Isosceles Triangle 26">
            <a:extLst>
              <a:ext uri="{FF2B5EF4-FFF2-40B4-BE49-F238E27FC236}">
                <a16:creationId xmlns:a16="http://schemas.microsoft.com/office/drawing/2014/main" id="{E0AA6387-C1F2-E675-9846-EF34A596BDAE}"/>
              </a:ext>
            </a:extLst>
          </p:cNvPr>
          <p:cNvSpPr/>
          <p:nvPr/>
        </p:nvSpPr>
        <p:spPr>
          <a:xfrm>
            <a:off x="7286064" y="1602743"/>
            <a:ext cx="173904" cy="201954"/>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Box 27">
            <a:extLst>
              <a:ext uri="{FF2B5EF4-FFF2-40B4-BE49-F238E27FC236}">
                <a16:creationId xmlns:a16="http://schemas.microsoft.com/office/drawing/2014/main" id="{DD7064D4-F387-46E8-F7EE-C084CD3F391B}"/>
              </a:ext>
            </a:extLst>
          </p:cNvPr>
          <p:cNvSpPr txBox="1"/>
          <p:nvPr/>
        </p:nvSpPr>
        <p:spPr>
          <a:xfrm>
            <a:off x="8039148" y="758959"/>
            <a:ext cx="1796143" cy="393954"/>
          </a:xfrm>
          <a:prstGeom prst="rect">
            <a:avLst/>
          </a:prstGeom>
          <a:noFill/>
          <a:ln w="6350">
            <a:solidFill>
              <a:schemeClr val="tx1"/>
            </a:solidFill>
          </a:ln>
        </p:spPr>
        <p:txBody>
          <a:bodyPr wrap="square" rtlCol="0">
            <a:spAutoFit/>
          </a:bodyPr>
          <a:lstStyle/>
          <a:p>
            <a:pPr algn="ctr"/>
            <a:r>
              <a:rPr lang="en-GB" dirty="0"/>
              <a:t>Burn it down!</a:t>
            </a:r>
          </a:p>
        </p:txBody>
      </p:sp>
      <p:sp>
        <p:nvSpPr>
          <p:cNvPr id="29" name="TextBox 28">
            <a:extLst>
              <a:ext uri="{FF2B5EF4-FFF2-40B4-BE49-F238E27FC236}">
                <a16:creationId xmlns:a16="http://schemas.microsoft.com/office/drawing/2014/main" id="{DF55F7DD-2A30-F169-1522-4785EF65FF1D}"/>
              </a:ext>
            </a:extLst>
          </p:cNvPr>
          <p:cNvSpPr txBox="1"/>
          <p:nvPr/>
        </p:nvSpPr>
        <p:spPr>
          <a:xfrm>
            <a:off x="8039148" y="1168567"/>
            <a:ext cx="1796143" cy="646331"/>
          </a:xfrm>
          <a:prstGeom prst="rect">
            <a:avLst/>
          </a:prstGeom>
          <a:noFill/>
          <a:ln w="6350">
            <a:solidFill>
              <a:schemeClr val="tx1"/>
            </a:solidFill>
          </a:ln>
        </p:spPr>
        <p:txBody>
          <a:bodyPr wrap="square" rtlCol="0">
            <a:spAutoFit/>
          </a:bodyPr>
          <a:lstStyle/>
          <a:p>
            <a:r>
              <a:rPr lang="en-GB" sz="1200" dirty="0">
                <a:latin typeface="Calibri" panose="020F0502020204030204" pitchFamily="34" charset="0"/>
                <a:ea typeface="Calibri" panose="020F0502020204030204" pitchFamily="34" charset="0"/>
                <a:cs typeface="Times New Roman" panose="02020603050405020304" pitchFamily="18" charset="0"/>
              </a:rPr>
              <a:t>Set a fire in a piece of burnable terrain in enemy table half. (4)</a:t>
            </a:r>
            <a:endParaRPr lang="en-GB" sz="1200" dirty="0"/>
          </a:p>
        </p:txBody>
      </p:sp>
      <p:sp>
        <p:nvSpPr>
          <p:cNvPr id="30" name="TextBox 29">
            <a:extLst>
              <a:ext uri="{FF2B5EF4-FFF2-40B4-BE49-F238E27FC236}">
                <a16:creationId xmlns:a16="http://schemas.microsoft.com/office/drawing/2014/main" id="{32608831-021E-29F8-188D-277035A75848}"/>
              </a:ext>
            </a:extLst>
          </p:cNvPr>
          <p:cNvSpPr txBox="1"/>
          <p:nvPr/>
        </p:nvSpPr>
        <p:spPr>
          <a:xfrm>
            <a:off x="8022994" y="2152637"/>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Self control</a:t>
            </a:r>
          </a:p>
        </p:txBody>
      </p:sp>
      <p:sp>
        <p:nvSpPr>
          <p:cNvPr id="31" name="TextBox 30">
            <a:extLst>
              <a:ext uri="{FF2B5EF4-FFF2-40B4-BE49-F238E27FC236}">
                <a16:creationId xmlns:a16="http://schemas.microsoft.com/office/drawing/2014/main" id="{3ACE4CA3-399A-6243-1607-B6995B930145}"/>
              </a:ext>
            </a:extLst>
          </p:cNvPr>
          <p:cNvSpPr txBox="1"/>
          <p:nvPr/>
        </p:nvSpPr>
        <p:spPr>
          <a:xfrm>
            <a:off x="8029817" y="2571015"/>
            <a:ext cx="1796143" cy="954107"/>
          </a:xfrm>
          <a:prstGeom prst="rect">
            <a:avLst/>
          </a:prstGeom>
          <a:noFill/>
          <a:ln w="6350">
            <a:solidFill>
              <a:schemeClr val="tx1"/>
            </a:solidFill>
          </a:ln>
        </p:spPr>
        <p:txBody>
          <a:bodyPr wrap="square" rtlCol="0">
            <a:spAutoFit/>
          </a:bodyPr>
          <a:lstStyle/>
          <a:p>
            <a:r>
              <a:rPr lang="en-GB" sz="1400" i="1" dirty="0">
                <a:solidFill>
                  <a:srgbClr val="0070C0"/>
                </a:solidFill>
              </a:rPr>
              <a:t>At the start of the unit’s activation remove any conditions </a:t>
            </a:r>
            <a:r>
              <a:rPr lang="en-GB" sz="1400" i="1" dirty="0" err="1">
                <a:solidFill>
                  <a:srgbClr val="0070C0"/>
                </a:solidFill>
              </a:rPr>
              <a:t>eg</a:t>
            </a:r>
            <a:r>
              <a:rPr lang="en-GB" sz="1400" i="1" dirty="0">
                <a:solidFill>
                  <a:srgbClr val="0070C0"/>
                </a:solidFill>
              </a:rPr>
              <a:t> Burning</a:t>
            </a:r>
          </a:p>
        </p:txBody>
      </p:sp>
      <p:sp>
        <p:nvSpPr>
          <p:cNvPr id="32" name="TextBox 31">
            <a:extLst>
              <a:ext uri="{FF2B5EF4-FFF2-40B4-BE49-F238E27FC236}">
                <a16:creationId xmlns:a16="http://schemas.microsoft.com/office/drawing/2014/main" id="{069F0DBF-2349-01EF-FEF3-35C0CA6AABAD}"/>
              </a:ext>
            </a:extLst>
          </p:cNvPr>
          <p:cNvSpPr txBox="1"/>
          <p:nvPr/>
        </p:nvSpPr>
        <p:spPr>
          <a:xfrm>
            <a:off x="8040566" y="1846792"/>
            <a:ext cx="1802674" cy="261610"/>
          </a:xfrm>
          <a:prstGeom prst="rect">
            <a:avLst/>
          </a:prstGeom>
          <a:noFill/>
          <a:ln w="6350">
            <a:solidFill>
              <a:schemeClr val="tx1"/>
            </a:solidFill>
          </a:ln>
        </p:spPr>
        <p:txBody>
          <a:bodyPr wrap="square" rtlCol="0">
            <a:spAutoFit/>
          </a:bodyPr>
          <a:lstStyle/>
          <a:p>
            <a:r>
              <a:rPr lang="en-GB" sz="1100" dirty="0">
                <a:solidFill>
                  <a:srgbClr val="FF0000"/>
                </a:solidFill>
              </a:rPr>
              <a:t>N/A Beasts</a:t>
            </a:r>
          </a:p>
        </p:txBody>
      </p:sp>
      <p:sp>
        <p:nvSpPr>
          <p:cNvPr id="33" name="Isosceles Triangle 32">
            <a:extLst>
              <a:ext uri="{FF2B5EF4-FFF2-40B4-BE49-F238E27FC236}">
                <a16:creationId xmlns:a16="http://schemas.microsoft.com/office/drawing/2014/main" id="{F24FCA8B-0152-206B-6B4F-37A9D2840319}"/>
              </a:ext>
            </a:extLst>
          </p:cNvPr>
          <p:cNvSpPr/>
          <p:nvPr/>
        </p:nvSpPr>
        <p:spPr>
          <a:xfrm>
            <a:off x="9646573" y="1581595"/>
            <a:ext cx="173904" cy="201954"/>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Box 33">
            <a:extLst>
              <a:ext uri="{FF2B5EF4-FFF2-40B4-BE49-F238E27FC236}">
                <a16:creationId xmlns:a16="http://schemas.microsoft.com/office/drawing/2014/main" id="{19C37D1B-D3FE-E435-B64C-11E7DF845415}"/>
              </a:ext>
            </a:extLst>
          </p:cNvPr>
          <p:cNvSpPr txBox="1"/>
          <p:nvPr/>
        </p:nvSpPr>
        <p:spPr>
          <a:xfrm>
            <a:off x="860869" y="4040828"/>
            <a:ext cx="1796143" cy="393954"/>
          </a:xfrm>
          <a:prstGeom prst="rect">
            <a:avLst/>
          </a:prstGeom>
          <a:noFill/>
          <a:ln w="6350">
            <a:solidFill>
              <a:schemeClr val="tx1"/>
            </a:solidFill>
          </a:ln>
        </p:spPr>
        <p:txBody>
          <a:bodyPr wrap="square" rtlCol="0">
            <a:spAutoFit/>
          </a:bodyPr>
          <a:lstStyle/>
          <a:p>
            <a:pPr algn="ctr"/>
            <a:r>
              <a:rPr lang="en-GB" dirty="0"/>
              <a:t>Assassinate</a:t>
            </a:r>
          </a:p>
        </p:txBody>
      </p:sp>
      <p:sp>
        <p:nvSpPr>
          <p:cNvPr id="35" name="TextBox 34">
            <a:extLst>
              <a:ext uri="{FF2B5EF4-FFF2-40B4-BE49-F238E27FC236}">
                <a16:creationId xmlns:a16="http://schemas.microsoft.com/office/drawing/2014/main" id="{C8EC57D9-8106-5A13-8DE4-E5DC7CB41258}"/>
              </a:ext>
            </a:extLst>
          </p:cNvPr>
          <p:cNvSpPr txBox="1"/>
          <p:nvPr/>
        </p:nvSpPr>
        <p:spPr>
          <a:xfrm>
            <a:off x="860869" y="4490193"/>
            <a:ext cx="1796143" cy="830997"/>
          </a:xfrm>
          <a:prstGeom prst="rect">
            <a:avLst/>
          </a:prstGeom>
          <a:noFill/>
          <a:ln w="6350">
            <a:solidFill>
              <a:schemeClr val="tx1"/>
            </a:solidFill>
          </a:ln>
        </p:spPr>
        <p:txBody>
          <a:bodyPr wrap="square" rtlCol="0">
            <a:spAutoFit/>
          </a:bodyPr>
          <a:lstStyle/>
          <a:p>
            <a:r>
              <a:rPr lang="en-GB" sz="1200" dirty="0">
                <a:latin typeface="Calibri" panose="020F0502020204030204" pitchFamily="34" charset="0"/>
                <a:ea typeface="Calibri" panose="020F0502020204030204" pitchFamily="34" charset="0"/>
                <a:cs typeface="Times New Roman" panose="02020603050405020304" pitchFamily="18" charset="0"/>
              </a:rPr>
              <a:t>Kill an enemy hero. (3) VP awarded if target up to 5 VP, (6) VP awarded if target over 5 VP.</a:t>
            </a:r>
            <a:endParaRPr lang="en-GB" sz="1200" dirty="0"/>
          </a:p>
        </p:txBody>
      </p:sp>
      <p:sp>
        <p:nvSpPr>
          <p:cNvPr id="36" name="TextBox 35">
            <a:extLst>
              <a:ext uri="{FF2B5EF4-FFF2-40B4-BE49-F238E27FC236}">
                <a16:creationId xmlns:a16="http://schemas.microsoft.com/office/drawing/2014/main" id="{3824BAB9-A109-6B66-60DB-1EE5C49674D7}"/>
              </a:ext>
            </a:extLst>
          </p:cNvPr>
          <p:cNvSpPr txBox="1"/>
          <p:nvPr/>
        </p:nvSpPr>
        <p:spPr>
          <a:xfrm>
            <a:off x="860869" y="5417654"/>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Cancel</a:t>
            </a:r>
          </a:p>
        </p:txBody>
      </p:sp>
      <p:sp>
        <p:nvSpPr>
          <p:cNvPr id="37" name="TextBox 36">
            <a:extLst>
              <a:ext uri="{FF2B5EF4-FFF2-40B4-BE49-F238E27FC236}">
                <a16:creationId xmlns:a16="http://schemas.microsoft.com/office/drawing/2014/main" id="{DB55B5FB-1697-3019-8281-5B8F05559FB2}"/>
              </a:ext>
            </a:extLst>
          </p:cNvPr>
          <p:cNvSpPr txBox="1"/>
          <p:nvPr/>
        </p:nvSpPr>
        <p:spPr>
          <a:xfrm>
            <a:off x="860869" y="5837842"/>
            <a:ext cx="1796143" cy="738664"/>
          </a:xfrm>
          <a:prstGeom prst="rect">
            <a:avLst/>
          </a:prstGeom>
          <a:noFill/>
          <a:ln w="6350">
            <a:solidFill>
              <a:schemeClr val="tx1"/>
            </a:solidFill>
          </a:ln>
        </p:spPr>
        <p:txBody>
          <a:bodyPr wrap="square" rtlCol="0">
            <a:spAutoFit/>
          </a:bodyPr>
          <a:lstStyle/>
          <a:p>
            <a:r>
              <a:rPr lang="en-GB" sz="1400" i="1" dirty="0">
                <a:solidFill>
                  <a:srgbClr val="0070C0"/>
                </a:solidFill>
              </a:rPr>
              <a:t>Cancels an enemy play of any tactical card (inc. Cancel).</a:t>
            </a:r>
          </a:p>
        </p:txBody>
      </p:sp>
      <p:sp>
        <p:nvSpPr>
          <p:cNvPr id="38" name="Isosceles Triangle 37">
            <a:extLst>
              <a:ext uri="{FF2B5EF4-FFF2-40B4-BE49-F238E27FC236}">
                <a16:creationId xmlns:a16="http://schemas.microsoft.com/office/drawing/2014/main" id="{85289887-82C8-C62A-1AA5-6F89AC9C4531}"/>
              </a:ext>
            </a:extLst>
          </p:cNvPr>
          <p:cNvSpPr/>
          <p:nvPr/>
        </p:nvSpPr>
        <p:spPr>
          <a:xfrm>
            <a:off x="2398960" y="5160736"/>
            <a:ext cx="173904" cy="201954"/>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TextBox 38">
            <a:extLst>
              <a:ext uri="{FF2B5EF4-FFF2-40B4-BE49-F238E27FC236}">
                <a16:creationId xmlns:a16="http://schemas.microsoft.com/office/drawing/2014/main" id="{C0E09B1F-4E05-9984-7660-678A2871E321}"/>
              </a:ext>
            </a:extLst>
          </p:cNvPr>
          <p:cNvSpPr txBox="1"/>
          <p:nvPr/>
        </p:nvSpPr>
        <p:spPr>
          <a:xfrm>
            <a:off x="3221363" y="4042720"/>
            <a:ext cx="1796143" cy="393954"/>
          </a:xfrm>
          <a:prstGeom prst="rect">
            <a:avLst/>
          </a:prstGeom>
          <a:noFill/>
          <a:ln w="6350">
            <a:solidFill>
              <a:schemeClr val="tx1"/>
            </a:solidFill>
          </a:ln>
        </p:spPr>
        <p:txBody>
          <a:bodyPr wrap="square" rtlCol="0">
            <a:spAutoFit/>
          </a:bodyPr>
          <a:lstStyle/>
          <a:p>
            <a:pPr algn="ctr"/>
            <a:r>
              <a:rPr lang="en-GB" dirty="0"/>
              <a:t>Assassinate</a:t>
            </a:r>
          </a:p>
        </p:txBody>
      </p:sp>
      <p:sp>
        <p:nvSpPr>
          <p:cNvPr id="40" name="TextBox 39">
            <a:extLst>
              <a:ext uri="{FF2B5EF4-FFF2-40B4-BE49-F238E27FC236}">
                <a16:creationId xmlns:a16="http://schemas.microsoft.com/office/drawing/2014/main" id="{925E1F83-BCDA-41FE-8089-09CC9A2CFE50}"/>
              </a:ext>
            </a:extLst>
          </p:cNvPr>
          <p:cNvSpPr txBox="1"/>
          <p:nvPr/>
        </p:nvSpPr>
        <p:spPr>
          <a:xfrm>
            <a:off x="3221363" y="4492085"/>
            <a:ext cx="1796143" cy="830997"/>
          </a:xfrm>
          <a:prstGeom prst="rect">
            <a:avLst/>
          </a:prstGeom>
          <a:noFill/>
          <a:ln w="6350">
            <a:solidFill>
              <a:schemeClr val="tx1"/>
            </a:solidFill>
          </a:ln>
        </p:spPr>
        <p:txBody>
          <a:bodyPr wrap="square" rtlCol="0">
            <a:spAutoFit/>
          </a:bodyPr>
          <a:lstStyle/>
          <a:p>
            <a:r>
              <a:rPr lang="en-GB" sz="1200" dirty="0">
                <a:latin typeface="Calibri" panose="020F0502020204030204" pitchFamily="34" charset="0"/>
                <a:ea typeface="Calibri" panose="020F0502020204030204" pitchFamily="34" charset="0"/>
                <a:cs typeface="Times New Roman" panose="02020603050405020304" pitchFamily="18" charset="0"/>
              </a:rPr>
              <a:t>Kill an enemy hero. (3) VP awarded if target up to 5 VP, (6) VP awarded if target over 5 VP.</a:t>
            </a:r>
            <a:endParaRPr lang="en-GB" sz="1200" dirty="0"/>
          </a:p>
        </p:txBody>
      </p:sp>
      <p:sp>
        <p:nvSpPr>
          <p:cNvPr id="41" name="TextBox 40">
            <a:extLst>
              <a:ext uri="{FF2B5EF4-FFF2-40B4-BE49-F238E27FC236}">
                <a16:creationId xmlns:a16="http://schemas.microsoft.com/office/drawing/2014/main" id="{72F36CFE-C512-FE1A-88F6-AEF826BE839D}"/>
              </a:ext>
            </a:extLst>
          </p:cNvPr>
          <p:cNvSpPr txBox="1"/>
          <p:nvPr/>
        </p:nvSpPr>
        <p:spPr>
          <a:xfrm>
            <a:off x="3221363" y="5419546"/>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All attack!</a:t>
            </a:r>
          </a:p>
        </p:txBody>
      </p:sp>
      <p:sp>
        <p:nvSpPr>
          <p:cNvPr id="42" name="TextBox 41">
            <a:extLst>
              <a:ext uri="{FF2B5EF4-FFF2-40B4-BE49-F238E27FC236}">
                <a16:creationId xmlns:a16="http://schemas.microsoft.com/office/drawing/2014/main" id="{174C0A25-9D63-35D2-0016-A615156BC279}"/>
              </a:ext>
            </a:extLst>
          </p:cNvPr>
          <p:cNvSpPr txBox="1"/>
          <p:nvPr/>
        </p:nvSpPr>
        <p:spPr>
          <a:xfrm>
            <a:off x="3221363" y="5839736"/>
            <a:ext cx="1796143" cy="830997"/>
          </a:xfrm>
          <a:prstGeom prst="rect">
            <a:avLst/>
          </a:prstGeom>
          <a:noFill/>
          <a:ln w="6350">
            <a:solidFill>
              <a:schemeClr val="tx1"/>
            </a:solidFill>
          </a:ln>
        </p:spPr>
        <p:txBody>
          <a:bodyPr wrap="square" rtlCol="0">
            <a:spAutoFit/>
          </a:bodyPr>
          <a:lstStyle/>
          <a:p>
            <a:r>
              <a:rPr lang="en-GB" sz="1200" i="1" dirty="0">
                <a:solidFill>
                  <a:srgbClr val="0070C0"/>
                </a:solidFill>
                <a:latin typeface="Calibri" panose="020F0502020204030204" pitchFamily="34" charset="0"/>
                <a:ea typeface="Calibri" panose="020F0502020204030204" pitchFamily="34" charset="0"/>
                <a:cs typeface="Times New Roman" panose="02020603050405020304" pitchFamily="18" charset="0"/>
              </a:rPr>
              <a:t>A group with the advance special rule may All move one extra movement point.</a:t>
            </a:r>
            <a:endParaRPr lang="en-GB" sz="1200" i="1" dirty="0">
              <a:solidFill>
                <a:srgbClr val="0070C0"/>
              </a:solidFill>
            </a:endParaRPr>
          </a:p>
        </p:txBody>
      </p:sp>
      <p:sp>
        <p:nvSpPr>
          <p:cNvPr id="43" name="Isosceles Triangle 42">
            <a:extLst>
              <a:ext uri="{FF2B5EF4-FFF2-40B4-BE49-F238E27FC236}">
                <a16:creationId xmlns:a16="http://schemas.microsoft.com/office/drawing/2014/main" id="{2EB8E341-E3F7-F3CC-3918-F9350356473E}"/>
              </a:ext>
            </a:extLst>
          </p:cNvPr>
          <p:cNvSpPr/>
          <p:nvPr/>
        </p:nvSpPr>
        <p:spPr>
          <a:xfrm>
            <a:off x="4806122" y="5146158"/>
            <a:ext cx="173904" cy="201954"/>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TextBox 43">
            <a:extLst>
              <a:ext uri="{FF2B5EF4-FFF2-40B4-BE49-F238E27FC236}">
                <a16:creationId xmlns:a16="http://schemas.microsoft.com/office/drawing/2014/main" id="{A5BF5EA3-FC23-CD59-70E9-BC1E696CB32B}"/>
              </a:ext>
            </a:extLst>
          </p:cNvPr>
          <p:cNvSpPr txBox="1"/>
          <p:nvPr/>
        </p:nvSpPr>
        <p:spPr>
          <a:xfrm>
            <a:off x="5732501" y="4039753"/>
            <a:ext cx="1796143" cy="393954"/>
          </a:xfrm>
          <a:prstGeom prst="rect">
            <a:avLst/>
          </a:prstGeom>
          <a:noFill/>
          <a:ln w="6350">
            <a:solidFill>
              <a:schemeClr val="tx1"/>
            </a:solidFill>
          </a:ln>
        </p:spPr>
        <p:txBody>
          <a:bodyPr wrap="square" rtlCol="0">
            <a:spAutoFit/>
          </a:bodyPr>
          <a:lstStyle/>
          <a:p>
            <a:pPr algn="ctr"/>
            <a:r>
              <a:rPr lang="en-GB" dirty="0"/>
              <a:t>Leadership</a:t>
            </a:r>
          </a:p>
        </p:txBody>
      </p:sp>
      <p:sp>
        <p:nvSpPr>
          <p:cNvPr id="45" name="TextBox 44">
            <a:extLst>
              <a:ext uri="{FF2B5EF4-FFF2-40B4-BE49-F238E27FC236}">
                <a16:creationId xmlns:a16="http://schemas.microsoft.com/office/drawing/2014/main" id="{2DB24800-9D07-8F1C-55C3-EF129F4E34DD}"/>
              </a:ext>
            </a:extLst>
          </p:cNvPr>
          <p:cNvSpPr txBox="1"/>
          <p:nvPr/>
        </p:nvSpPr>
        <p:spPr>
          <a:xfrm>
            <a:off x="5732356" y="4481695"/>
            <a:ext cx="1796143" cy="830997"/>
          </a:xfrm>
          <a:prstGeom prst="rect">
            <a:avLst/>
          </a:prstGeom>
          <a:noFill/>
          <a:ln w="6350">
            <a:solidFill>
              <a:schemeClr val="tx1"/>
            </a:solidFill>
          </a:ln>
        </p:spPr>
        <p:txBody>
          <a:bodyPr wrap="square" rtlCol="0">
            <a:spAutoFit/>
          </a:bodyPr>
          <a:lstStyle/>
          <a:p>
            <a:r>
              <a:rPr lang="en-GB" sz="1200" dirty="0">
                <a:latin typeface="Calibri" panose="020F0502020204030204" pitchFamily="34" charset="0"/>
                <a:ea typeface="Calibri" panose="020F0502020204030204" pitchFamily="34" charset="0"/>
                <a:cs typeface="Times New Roman" panose="02020603050405020304" pitchFamily="18" charset="0"/>
              </a:rPr>
              <a:t>A Hero kills an enemy unit worth up to 5 VP awarded (3) VP. If target 6+ VP it is awarded (6)VP</a:t>
            </a:r>
            <a:endParaRPr lang="en-GB" sz="1200" dirty="0"/>
          </a:p>
        </p:txBody>
      </p:sp>
      <p:sp>
        <p:nvSpPr>
          <p:cNvPr id="46" name="TextBox 45">
            <a:extLst>
              <a:ext uri="{FF2B5EF4-FFF2-40B4-BE49-F238E27FC236}">
                <a16:creationId xmlns:a16="http://schemas.microsoft.com/office/drawing/2014/main" id="{59EEB7A2-315C-F7E9-B771-B1FB38130841}"/>
              </a:ext>
            </a:extLst>
          </p:cNvPr>
          <p:cNvSpPr txBox="1"/>
          <p:nvPr/>
        </p:nvSpPr>
        <p:spPr>
          <a:xfrm>
            <a:off x="5732502" y="5464288"/>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Unseen Path</a:t>
            </a:r>
          </a:p>
        </p:txBody>
      </p:sp>
      <p:sp>
        <p:nvSpPr>
          <p:cNvPr id="47" name="TextBox 46">
            <a:extLst>
              <a:ext uri="{FF2B5EF4-FFF2-40B4-BE49-F238E27FC236}">
                <a16:creationId xmlns:a16="http://schemas.microsoft.com/office/drawing/2014/main" id="{CBAB63DC-705C-CB34-075E-2114F52566B7}"/>
              </a:ext>
            </a:extLst>
          </p:cNvPr>
          <p:cNvSpPr txBox="1"/>
          <p:nvPr/>
        </p:nvSpPr>
        <p:spPr>
          <a:xfrm>
            <a:off x="5732501" y="5868574"/>
            <a:ext cx="1796143" cy="830997"/>
          </a:xfrm>
          <a:prstGeom prst="rect">
            <a:avLst/>
          </a:prstGeom>
          <a:noFill/>
          <a:ln w="6350">
            <a:solidFill>
              <a:schemeClr val="tx1"/>
            </a:solidFill>
          </a:ln>
        </p:spPr>
        <p:txBody>
          <a:bodyPr wrap="square" rtlCol="0">
            <a:spAutoFit/>
          </a:bodyPr>
          <a:lstStyle/>
          <a:p>
            <a:r>
              <a:rPr lang="en-GB" sz="1200" i="1" dirty="0">
                <a:solidFill>
                  <a:srgbClr val="0070C0"/>
                </a:solidFill>
                <a:latin typeface="Calibri" panose="020F0502020204030204" pitchFamily="34" charset="0"/>
                <a:ea typeface="Calibri" panose="020F0502020204030204" pitchFamily="34" charset="0"/>
                <a:cs typeface="Times New Roman" panose="02020603050405020304" pitchFamily="18" charset="0"/>
              </a:rPr>
              <a:t>An activated group of up to 3 same name units may ignore terrain costs this turn. (exc. river/lake)</a:t>
            </a:r>
            <a:endParaRPr lang="en-GB" sz="1200" i="1" dirty="0">
              <a:solidFill>
                <a:srgbClr val="0070C0"/>
              </a:solidFill>
            </a:endParaRPr>
          </a:p>
        </p:txBody>
      </p:sp>
      <p:sp>
        <p:nvSpPr>
          <p:cNvPr id="48" name="Isosceles Triangle 47">
            <a:extLst>
              <a:ext uri="{FF2B5EF4-FFF2-40B4-BE49-F238E27FC236}">
                <a16:creationId xmlns:a16="http://schemas.microsoft.com/office/drawing/2014/main" id="{FB448B13-C345-77A2-ECF9-ABB71622ACED}"/>
              </a:ext>
            </a:extLst>
          </p:cNvPr>
          <p:cNvSpPr/>
          <p:nvPr/>
        </p:nvSpPr>
        <p:spPr>
          <a:xfrm>
            <a:off x="7298315" y="5146103"/>
            <a:ext cx="173904" cy="201954"/>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TextBox 48">
            <a:extLst>
              <a:ext uri="{FF2B5EF4-FFF2-40B4-BE49-F238E27FC236}">
                <a16:creationId xmlns:a16="http://schemas.microsoft.com/office/drawing/2014/main" id="{6B06310E-4CDF-634E-7E47-568401C3A452}"/>
              </a:ext>
            </a:extLst>
          </p:cNvPr>
          <p:cNvSpPr txBox="1"/>
          <p:nvPr/>
        </p:nvSpPr>
        <p:spPr>
          <a:xfrm>
            <a:off x="8032563" y="4038670"/>
            <a:ext cx="1796143" cy="393954"/>
          </a:xfrm>
          <a:prstGeom prst="rect">
            <a:avLst/>
          </a:prstGeom>
          <a:noFill/>
          <a:ln w="6350">
            <a:solidFill>
              <a:schemeClr val="tx1"/>
            </a:solidFill>
          </a:ln>
        </p:spPr>
        <p:txBody>
          <a:bodyPr wrap="square" rtlCol="0">
            <a:spAutoFit/>
          </a:bodyPr>
          <a:lstStyle/>
          <a:p>
            <a:pPr algn="ctr"/>
            <a:r>
              <a:rPr lang="en-GB" dirty="0"/>
              <a:t>Leadership</a:t>
            </a:r>
          </a:p>
        </p:txBody>
      </p:sp>
      <p:sp>
        <p:nvSpPr>
          <p:cNvPr id="50" name="TextBox 49">
            <a:extLst>
              <a:ext uri="{FF2B5EF4-FFF2-40B4-BE49-F238E27FC236}">
                <a16:creationId xmlns:a16="http://schemas.microsoft.com/office/drawing/2014/main" id="{32880EC6-09D3-ECC4-F021-B7C3FD16708E}"/>
              </a:ext>
            </a:extLst>
          </p:cNvPr>
          <p:cNvSpPr txBox="1"/>
          <p:nvPr/>
        </p:nvSpPr>
        <p:spPr>
          <a:xfrm>
            <a:off x="8032563" y="4488035"/>
            <a:ext cx="1796143" cy="830997"/>
          </a:xfrm>
          <a:prstGeom prst="rect">
            <a:avLst/>
          </a:prstGeom>
          <a:noFill/>
          <a:ln w="6350">
            <a:solidFill>
              <a:schemeClr val="tx1"/>
            </a:solidFill>
          </a:ln>
        </p:spPr>
        <p:txBody>
          <a:bodyPr wrap="square" rtlCol="0">
            <a:spAutoFit/>
          </a:bodyPr>
          <a:lstStyle/>
          <a:p>
            <a:r>
              <a:rPr lang="en-GB" sz="1200" dirty="0">
                <a:latin typeface="Calibri" panose="020F0502020204030204" pitchFamily="34" charset="0"/>
                <a:ea typeface="Calibri" panose="020F0502020204030204" pitchFamily="34" charset="0"/>
                <a:cs typeface="Times New Roman" panose="02020603050405020304" pitchFamily="18" charset="0"/>
              </a:rPr>
              <a:t>A Hero kills an enemy unit worth up to 5VP awarded (3)VP. If target 6+ VP it is awarded (6)VP</a:t>
            </a:r>
            <a:endParaRPr lang="en-GB" sz="1200" dirty="0"/>
          </a:p>
        </p:txBody>
      </p:sp>
      <p:sp>
        <p:nvSpPr>
          <p:cNvPr id="51" name="TextBox 50">
            <a:extLst>
              <a:ext uri="{FF2B5EF4-FFF2-40B4-BE49-F238E27FC236}">
                <a16:creationId xmlns:a16="http://schemas.microsoft.com/office/drawing/2014/main" id="{1F06EFFE-2BA9-EECD-04A1-F9BD54E6BF07}"/>
              </a:ext>
            </a:extLst>
          </p:cNvPr>
          <p:cNvSpPr txBox="1"/>
          <p:nvPr/>
        </p:nvSpPr>
        <p:spPr>
          <a:xfrm>
            <a:off x="8032563" y="5463204"/>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Wrath</a:t>
            </a:r>
          </a:p>
        </p:txBody>
      </p:sp>
      <p:sp>
        <p:nvSpPr>
          <p:cNvPr id="52" name="TextBox 51">
            <a:extLst>
              <a:ext uri="{FF2B5EF4-FFF2-40B4-BE49-F238E27FC236}">
                <a16:creationId xmlns:a16="http://schemas.microsoft.com/office/drawing/2014/main" id="{28FD0ACE-9E16-C966-D91E-DF368ED9400A}"/>
              </a:ext>
            </a:extLst>
          </p:cNvPr>
          <p:cNvSpPr txBox="1"/>
          <p:nvPr/>
        </p:nvSpPr>
        <p:spPr>
          <a:xfrm>
            <a:off x="8032563" y="5875443"/>
            <a:ext cx="1796143" cy="954107"/>
          </a:xfrm>
          <a:prstGeom prst="rect">
            <a:avLst/>
          </a:prstGeom>
          <a:noFill/>
          <a:ln w="6350">
            <a:solidFill>
              <a:schemeClr val="tx1"/>
            </a:solidFill>
          </a:ln>
        </p:spPr>
        <p:txBody>
          <a:bodyPr wrap="square" rtlCol="0">
            <a:spAutoFit/>
          </a:bodyPr>
          <a:lstStyle/>
          <a:p>
            <a:r>
              <a:rPr lang="en-GB" sz="1400" i="1" dirty="0">
                <a:solidFill>
                  <a:srgbClr val="0070C0"/>
                </a:solidFill>
              </a:rPr>
              <a:t>An enemy unit which is damaged by this unit in close combat suffers ‘Slow.’</a:t>
            </a:r>
          </a:p>
        </p:txBody>
      </p:sp>
      <p:sp>
        <p:nvSpPr>
          <p:cNvPr id="53" name="Isosceles Triangle 52">
            <a:extLst>
              <a:ext uri="{FF2B5EF4-FFF2-40B4-BE49-F238E27FC236}">
                <a16:creationId xmlns:a16="http://schemas.microsoft.com/office/drawing/2014/main" id="{FF7B0CD4-D6C9-9799-3002-67938AE9B329}"/>
              </a:ext>
            </a:extLst>
          </p:cNvPr>
          <p:cNvSpPr/>
          <p:nvPr/>
        </p:nvSpPr>
        <p:spPr>
          <a:xfrm>
            <a:off x="9614660" y="5179289"/>
            <a:ext cx="173904" cy="201954"/>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831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9CFA7C-8A86-8F20-40F3-656A09EEE6BD}"/>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ACD47D0E-E5CA-3596-E514-E7FA754543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230" y="605487"/>
            <a:ext cx="2280102" cy="3176291"/>
          </a:xfrm>
          <a:prstGeom prst="rect">
            <a:avLst/>
          </a:prstGeom>
        </p:spPr>
      </p:pic>
      <p:pic>
        <p:nvPicPr>
          <p:cNvPr id="9" name="Picture 8">
            <a:extLst>
              <a:ext uri="{FF2B5EF4-FFF2-40B4-BE49-F238E27FC236}">
                <a16:creationId xmlns:a16="http://schemas.microsoft.com/office/drawing/2014/main" id="{BBAF41A3-9C46-EB2D-F05D-6173A565E1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59267" y="605487"/>
            <a:ext cx="2280102" cy="3176291"/>
          </a:xfrm>
          <a:prstGeom prst="rect">
            <a:avLst/>
          </a:prstGeom>
        </p:spPr>
      </p:pic>
      <p:pic>
        <p:nvPicPr>
          <p:cNvPr id="10" name="Picture 9">
            <a:extLst>
              <a:ext uri="{FF2B5EF4-FFF2-40B4-BE49-F238E27FC236}">
                <a16:creationId xmlns:a16="http://schemas.microsoft.com/office/drawing/2014/main" id="{AEEFF35F-8EFD-ED39-1A0C-53F46784EA64}"/>
              </a:ext>
            </a:extLst>
          </p:cNvPr>
          <p:cNvPicPr>
            <a:picLocks noChangeAspect="1"/>
          </p:cNvPicPr>
          <p:nvPr/>
        </p:nvPicPr>
        <p:blipFill>
          <a:blip r:embed="rId2"/>
          <a:stretch>
            <a:fillRect/>
          </a:stretch>
        </p:blipFill>
        <p:spPr>
          <a:xfrm>
            <a:off x="2972498" y="605487"/>
            <a:ext cx="2280102" cy="3176291"/>
          </a:xfrm>
          <a:prstGeom prst="rect">
            <a:avLst/>
          </a:prstGeom>
        </p:spPr>
      </p:pic>
      <p:pic>
        <p:nvPicPr>
          <p:cNvPr id="11" name="Picture 10">
            <a:extLst>
              <a:ext uri="{FF2B5EF4-FFF2-40B4-BE49-F238E27FC236}">
                <a16:creationId xmlns:a16="http://schemas.microsoft.com/office/drawing/2014/main" id="{1A293254-8109-69ED-A369-24DF298FEE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01250" y="605487"/>
            <a:ext cx="2280102" cy="3176291"/>
          </a:xfrm>
          <a:prstGeom prst="rect">
            <a:avLst/>
          </a:prstGeom>
        </p:spPr>
      </p:pic>
      <p:pic>
        <p:nvPicPr>
          <p:cNvPr id="12" name="Picture 11">
            <a:extLst>
              <a:ext uri="{FF2B5EF4-FFF2-40B4-BE49-F238E27FC236}">
                <a16:creationId xmlns:a16="http://schemas.microsoft.com/office/drawing/2014/main" id="{BF655A17-E56D-B3A0-A74C-55787940C6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230" y="3846319"/>
            <a:ext cx="2280102" cy="3176291"/>
          </a:xfrm>
          <a:prstGeom prst="rect">
            <a:avLst/>
          </a:prstGeom>
        </p:spPr>
      </p:pic>
      <p:pic>
        <p:nvPicPr>
          <p:cNvPr id="13" name="Picture 12">
            <a:extLst>
              <a:ext uri="{FF2B5EF4-FFF2-40B4-BE49-F238E27FC236}">
                <a16:creationId xmlns:a16="http://schemas.microsoft.com/office/drawing/2014/main" id="{681F6578-BE0A-26F9-6F47-8B728CB24F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1708" y="3846319"/>
            <a:ext cx="2280102" cy="3176291"/>
          </a:xfrm>
          <a:prstGeom prst="rect">
            <a:avLst/>
          </a:prstGeom>
        </p:spPr>
      </p:pic>
      <p:pic>
        <p:nvPicPr>
          <p:cNvPr id="14" name="Picture 13">
            <a:extLst>
              <a:ext uri="{FF2B5EF4-FFF2-40B4-BE49-F238E27FC236}">
                <a16:creationId xmlns:a16="http://schemas.microsoft.com/office/drawing/2014/main" id="{8EBCAF8D-AE50-3151-4BFF-EB34FB17A0FD}"/>
              </a:ext>
            </a:extLst>
          </p:cNvPr>
          <p:cNvPicPr>
            <a:picLocks noChangeAspect="1"/>
          </p:cNvPicPr>
          <p:nvPr/>
        </p:nvPicPr>
        <p:blipFill>
          <a:blip r:embed="rId2"/>
          <a:stretch>
            <a:fillRect/>
          </a:stretch>
        </p:blipFill>
        <p:spPr>
          <a:xfrm>
            <a:off x="2984939" y="3846319"/>
            <a:ext cx="2280102" cy="3176291"/>
          </a:xfrm>
          <a:prstGeom prst="rect">
            <a:avLst/>
          </a:prstGeom>
        </p:spPr>
      </p:pic>
      <p:pic>
        <p:nvPicPr>
          <p:cNvPr id="15" name="Picture 14">
            <a:extLst>
              <a:ext uri="{FF2B5EF4-FFF2-40B4-BE49-F238E27FC236}">
                <a16:creationId xmlns:a16="http://schemas.microsoft.com/office/drawing/2014/main" id="{8CAFD70A-AC86-AE47-1492-A8E62CCB35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691" y="3846319"/>
            <a:ext cx="2280102" cy="3176291"/>
          </a:xfrm>
          <a:prstGeom prst="rect">
            <a:avLst/>
          </a:prstGeom>
        </p:spPr>
      </p:pic>
      <p:sp>
        <p:nvSpPr>
          <p:cNvPr id="2" name="TextBox 1">
            <a:extLst>
              <a:ext uri="{FF2B5EF4-FFF2-40B4-BE49-F238E27FC236}">
                <a16:creationId xmlns:a16="http://schemas.microsoft.com/office/drawing/2014/main" id="{1548E4D3-9DBD-B526-FABA-3E8241159569}"/>
              </a:ext>
            </a:extLst>
          </p:cNvPr>
          <p:cNvSpPr txBox="1"/>
          <p:nvPr/>
        </p:nvSpPr>
        <p:spPr>
          <a:xfrm>
            <a:off x="882765" y="769993"/>
            <a:ext cx="1796143" cy="393954"/>
          </a:xfrm>
          <a:prstGeom prst="rect">
            <a:avLst/>
          </a:prstGeom>
          <a:noFill/>
          <a:ln w="6350">
            <a:solidFill>
              <a:schemeClr val="tx1"/>
            </a:solidFill>
          </a:ln>
        </p:spPr>
        <p:txBody>
          <a:bodyPr wrap="square" rtlCol="0">
            <a:spAutoFit/>
          </a:bodyPr>
          <a:lstStyle/>
          <a:p>
            <a:pPr algn="ctr"/>
            <a:r>
              <a:rPr lang="en-GB" dirty="0"/>
              <a:t>Bounty</a:t>
            </a:r>
          </a:p>
        </p:txBody>
      </p:sp>
      <p:sp>
        <p:nvSpPr>
          <p:cNvPr id="3" name="TextBox 2">
            <a:extLst>
              <a:ext uri="{FF2B5EF4-FFF2-40B4-BE49-F238E27FC236}">
                <a16:creationId xmlns:a16="http://schemas.microsoft.com/office/drawing/2014/main" id="{A3FA4B27-D756-38F2-4A46-0DEFD4AE6B8D}"/>
              </a:ext>
            </a:extLst>
          </p:cNvPr>
          <p:cNvSpPr txBox="1"/>
          <p:nvPr/>
        </p:nvSpPr>
        <p:spPr>
          <a:xfrm>
            <a:off x="882765" y="1219358"/>
            <a:ext cx="1796143" cy="830997"/>
          </a:xfrm>
          <a:prstGeom prst="rect">
            <a:avLst/>
          </a:prstGeom>
          <a:noFill/>
          <a:ln w="6350">
            <a:solidFill>
              <a:schemeClr val="tx1"/>
            </a:solidFill>
          </a:ln>
        </p:spPr>
        <p:txBody>
          <a:bodyPr wrap="square" rtlCol="0">
            <a:spAutoFit/>
          </a:bodyPr>
          <a:lstStyle/>
          <a:p>
            <a:r>
              <a:rPr lang="en-GB" sz="1200" dirty="0">
                <a:latin typeface="Calibri" panose="020F0502020204030204" pitchFamily="34" charset="0"/>
                <a:ea typeface="Calibri" panose="020F0502020204030204" pitchFamily="34" charset="0"/>
                <a:cs typeface="Times New Roman" panose="02020603050405020304" pitchFamily="18" charset="0"/>
              </a:rPr>
              <a:t>Kill an enemy beast.</a:t>
            </a:r>
          </a:p>
          <a:p>
            <a:r>
              <a:rPr lang="en-GB" sz="1200" dirty="0">
                <a:latin typeface="Calibri" panose="020F0502020204030204" pitchFamily="34" charset="0"/>
                <a:ea typeface="Calibri" panose="020F0502020204030204" pitchFamily="34" charset="0"/>
                <a:cs typeface="Times New Roman" panose="02020603050405020304" pitchFamily="18" charset="0"/>
              </a:rPr>
              <a:t> (3) VP awarded if target value up to 4 VP, (5) VP if target over 4 VP.</a:t>
            </a:r>
            <a:endParaRPr lang="en-GB" sz="1200" dirty="0"/>
          </a:p>
        </p:txBody>
      </p:sp>
      <p:sp>
        <p:nvSpPr>
          <p:cNvPr id="4" name="TextBox 3">
            <a:extLst>
              <a:ext uri="{FF2B5EF4-FFF2-40B4-BE49-F238E27FC236}">
                <a16:creationId xmlns:a16="http://schemas.microsoft.com/office/drawing/2014/main" id="{A7BA7389-77E1-66AD-C41E-C0501DE034D4}"/>
              </a:ext>
            </a:extLst>
          </p:cNvPr>
          <p:cNvSpPr txBox="1"/>
          <p:nvPr/>
        </p:nvSpPr>
        <p:spPr>
          <a:xfrm>
            <a:off x="882765" y="2146819"/>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Hold the line</a:t>
            </a:r>
          </a:p>
        </p:txBody>
      </p:sp>
      <p:sp>
        <p:nvSpPr>
          <p:cNvPr id="5" name="TextBox 4">
            <a:extLst>
              <a:ext uri="{FF2B5EF4-FFF2-40B4-BE49-F238E27FC236}">
                <a16:creationId xmlns:a16="http://schemas.microsoft.com/office/drawing/2014/main" id="{E1F727EE-C8D4-B823-8327-4CCFE898EE46}"/>
              </a:ext>
            </a:extLst>
          </p:cNvPr>
          <p:cNvSpPr txBox="1"/>
          <p:nvPr/>
        </p:nvSpPr>
        <p:spPr>
          <a:xfrm>
            <a:off x="875941" y="2567007"/>
            <a:ext cx="1796143" cy="738664"/>
          </a:xfrm>
          <a:prstGeom prst="rect">
            <a:avLst/>
          </a:prstGeom>
          <a:noFill/>
          <a:ln w="6350">
            <a:solidFill>
              <a:schemeClr val="tx1"/>
            </a:solidFill>
          </a:ln>
        </p:spPr>
        <p:txBody>
          <a:bodyPr wrap="square" rtlCol="0">
            <a:spAutoFit/>
          </a:bodyPr>
          <a:lstStyle/>
          <a:p>
            <a:r>
              <a:rPr lang="en-GB" sz="1400" i="1" dirty="0">
                <a:solidFill>
                  <a:srgbClr val="0070C0"/>
                </a:solidFill>
              </a:rPr>
              <a:t>Unit may reroll any or all defence dice in close combat</a:t>
            </a:r>
          </a:p>
        </p:txBody>
      </p:sp>
      <p:sp>
        <p:nvSpPr>
          <p:cNvPr id="6" name="TextBox 5">
            <a:extLst>
              <a:ext uri="{FF2B5EF4-FFF2-40B4-BE49-F238E27FC236}">
                <a16:creationId xmlns:a16="http://schemas.microsoft.com/office/drawing/2014/main" id="{C4CD55F7-54FE-6496-A428-12BEBC451548}"/>
              </a:ext>
            </a:extLst>
          </p:cNvPr>
          <p:cNvSpPr txBox="1"/>
          <p:nvPr/>
        </p:nvSpPr>
        <p:spPr>
          <a:xfrm>
            <a:off x="862585" y="3339147"/>
            <a:ext cx="1802674" cy="276999"/>
          </a:xfrm>
          <a:prstGeom prst="rect">
            <a:avLst/>
          </a:prstGeom>
          <a:noFill/>
          <a:ln w="9525">
            <a:solidFill>
              <a:schemeClr val="tx1"/>
            </a:solidFill>
          </a:ln>
        </p:spPr>
        <p:txBody>
          <a:bodyPr wrap="square" rtlCol="0">
            <a:spAutoFit/>
          </a:bodyPr>
          <a:lstStyle/>
          <a:p>
            <a:pPr algn="ctr"/>
            <a:r>
              <a:rPr lang="en-GB" sz="1200" i="1" dirty="0">
                <a:solidFill>
                  <a:srgbClr val="FF0000"/>
                </a:solidFill>
              </a:rPr>
              <a:t>Troops only</a:t>
            </a:r>
          </a:p>
        </p:txBody>
      </p:sp>
      <p:sp>
        <p:nvSpPr>
          <p:cNvPr id="7" name="Isosceles Triangle 6">
            <a:extLst>
              <a:ext uri="{FF2B5EF4-FFF2-40B4-BE49-F238E27FC236}">
                <a16:creationId xmlns:a16="http://schemas.microsoft.com/office/drawing/2014/main" id="{D0A9E7C0-0CFB-5F7D-F339-16F2F82ACF09}"/>
              </a:ext>
            </a:extLst>
          </p:cNvPr>
          <p:cNvSpPr/>
          <p:nvPr/>
        </p:nvSpPr>
        <p:spPr>
          <a:xfrm>
            <a:off x="2450806" y="1794900"/>
            <a:ext cx="173904" cy="201954"/>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a:extLst>
              <a:ext uri="{FF2B5EF4-FFF2-40B4-BE49-F238E27FC236}">
                <a16:creationId xmlns:a16="http://schemas.microsoft.com/office/drawing/2014/main" id="{A32DC999-E6BE-A3F5-9766-923739FDB3A5}"/>
              </a:ext>
            </a:extLst>
          </p:cNvPr>
          <p:cNvSpPr txBox="1"/>
          <p:nvPr/>
        </p:nvSpPr>
        <p:spPr>
          <a:xfrm>
            <a:off x="3210882" y="791252"/>
            <a:ext cx="1796143" cy="393954"/>
          </a:xfrm>
          <a:prstGeom prst="rect">
            <a:avLst/>
          </a:prstGeom>
          <a:noFill/>
          <a:ln w="6350">
            <a:solidFill>
              <a:schemeClr val="tx1"/>
            </a:solidFill>
          </a:ln>
        </p:spPr>
        <p:txBody>
          <a:bodyPr wrap="square" rtlCol="0">
            <a:spAutoFit/>
          </a:bodyPr>
          <a:lstStyle/>
          <a:p>
            <a:pPr algn="ctr"/>
            <a:r>
              <a:rPr lang="en-GB" dirty="0"/>
              <a:t>Bounty</a:t>
            </a:r>
          </a:p>
        </p:txBody>
      </p:sp>
      <p:sp>
        <p:nvSpPr>
          <p:cNvPr id="17" name="TextBox 16">
            <a:extLst>
              <a:ext uri="{FF2B5EF4-FFF2-40B4-BE49-F238E27FC236}">
                <a16:creationId xmlns:a16="http://schemas.microsoft.com/office/drawing/2014/main" id="{69066437-827E-AAE0-FC94-13C5D46CB322}"/>
              </a:ext>
            </a:extLst>
          </p:cNvPr>
          <p:cNvSpPr txBox="1"/>
          <p:nvPr/>
        </p:nvSpPr>
        <p:spPr>
          <a:xfrm>
            <a:off x="3210882" y="1240617"/>
            <a:ext cx="1796143" cy="830997"/>
          </a:xfrm>
          <a:prstGeom prst="rect">
            <a:avLst/>
          </a:prstGeom>
          <a:noFill/>
          <a:ln w="6350">
            <a:solidFill>
              <a:schemeClr val="tx1"/>
            </a:solidFill>
          </a:ln>
        </p:spPr>
        <p:txBody>
          <a:bodyPr wrap="square" rtlCol="0">
            <a:spAutoFit/>
          </a:bodyPr>
          <a:lstStyle/>
          <a:p>
            <a:r>
              <a:rPr lang="en-GB" sz="1200" dirty="0">
                <a:latin typeface="Calibri" panose="020F0502020204030204" pitchFamily="34" charset="0"/>
                <a:ea typeface="Calibri" panose="020F0502020204030204" pitchFamily="34" charset="0"/>
                <a:cs typeface="Times New Roman" panose="02020603050405020304" pitchFamily="18" charset="0"/>
              </a:rPr>
              <a:t>Kill an enemy beast.</a:t>
            </a:r>
          </a:p>
          <a:p>
            <a:r>
              <a:rPr lang="en-GB" sz="1200" dirty="0">
                <a:latin typeface="Calibri" panose="020F0502020204030204" pitchFamily="34" charset="0"/>
                <a:ea typeface="Calibri" panose="020F0502020204030204" pitchFamily="34" charset="0"/>
                <a:cs typeface="Times New Roman" panose="02020603050405020304" pitchFamily="18" charset="0"/>
              </a:rPr>
              <a:t> (3) VP awarded if target value up to 4 VP, (5) VP if target over 4 VP.</a:t>
            </a:r>
            <a:endParaRPr lang="en-GB" sz="1200" dirty="0"/>
          </a:p>
        </p:txBody>
      </p:sp>
      <p:sp>
        <p:nvSpPr>
          <p:cNvPr id="18" name="TextBox 17">
            <a:extLst>
              <a:ext uri="{FF2B5EF4-FFF2-40B4-BE49-F238E27FC236}">
                <a16:creationId xmlns:a16="http://schemas.microsoft.com/office/drawing/2014/main" id="{4CCB2A3D-A3CB-389B-7ECC-49A75DCECD94}"/>
              </a:ext>
            </a:extLst>
          </p:cNvPr>
          <p:cNvSpPr txBox="1"/>
          <p:nvPr/>
        </p:nvSpPr>
        <p:spPr>
          <a:xfrm>
            <a:off x="3210882" y="2168078"/>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Wrath</a:t>
            </a:r>
          </a:p>
        </p:txBody>
      </p:sp>
      <p:sp>
        <p:nvSpPr>
          <p:cNvPr id="19" name="TextBox 18">
            <a:extLst>
              <a:ext uri="{FF2B5EF4-FFF2-40B4-BE49-F238E27FC236}">
                <a16:creationId xmlns:a16="http://schemas.microsoft.com/office/drawing/2014/main" id="{41970758-9AAE-8EDD-802E-6F5D862212A6}"/>
              </a:ext>
            </a:extLst>
          </p:cNvPr>
          <p:cNvSpPr txBox="1"/>
          <p:nvPr/>
        </p:nvSpPr>
        <p:spPr>
          <a:xfrm>
            <a:off x="3210882" y="2588268"/>
            <a:ext cx="1796143" cy="954107"/>
          </a:xfrm>
          <a:prstGeom prst="rect">
            <a:avLst/>
          </a:prstGeom>
          <a:noFill/>
          <a:ln w="6350">
            <a:solidFill>
              <a:schemeClr val="tx1"/>
            </a:solidFill>
          </a:ln>
        </p:spPr>
        <p:txBody>
          <a:bodyPr wrap="square" rtlCol="0">
            <a:spAutoFit/>
          </a:bodyPr>
          <a:lstStyle/>
          <a:p>
            <a:r>
              <a:rPr lang="en-GB" sz="1400" i="1">
                <a:solidFill>
                  <a:srgbClr val="0070C0"/>
                </a:solidFill>
              </a:rPr>
              <a:t>An enemy unit which is damaged by this unit in close combat suffers ‘Slow.’</a:t>
            </a:r>
            <a:endParaRPr lang="en-GB" sz="1400" i="1" dirty="0">
              <a:solidFill>
                <a:srgbClr val="0070C0"/>
              </a:solidFill>
            </a:endParaRPr>
          </a:p>
        </p:txBody>
      </p:sp>
      <p:sp>
        <p:nvSpPr>
          <p:cNvPr id="20" name="Isosceles Triangle 19">
            <a:extLst>
              <a:ext uri="{FF2B5EF4-FFF2-40B4-BE49-F238E27FC236}">
                <a16:creationId xmlns:a16="http://schemas.microsoft.com/office/drawing/2014/main" id="{76AAC0B8-CECE-29EC-5613-E8A37DFFE5A2}"/>
              </a:ext>
            </a:extLst>
          </p:cNvPr>
          <p:cNvSpPr/>
          <p:nvPr/>
        </p:nvSpPr>
        <p:spPr>
          <a:xfrm>
            <a:off x="4853954" y="1866506"/>
            <a:ext cx="173904" cy="201954"/>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EA7CECC9-D82B-CD5D-DE58-78C1F175BC43}"/>
              </a:ext>
            </a:extLst>
          </p:cNvPr>
          <p:cNvSpPr txBox="1"/>
          <p:nvPr/>
        </p:nvSpPr>
        <p:spPr>
          <a:xfrm>
            <a:off x="5713203" y="790818"/>
            <a:ext cx="1796143" cy="393954"/>
          </a:xfrm>
          <a:prstGeom prst="rect">
            <a:avLst/>
          </a:prstGeom>
          <a:noFill/>
          <a:ln w="6350">
            <a:solidFill>
              <a:schemeClr val="tx1"/>
            </a:solidFill>
          </a:ln>
        </p:spPr>
        <p:txBody>
          <a:bodyPr wrap="square" rtlCol="0">
            <a:spAutoFit/>
          </a:bodyPr>
          <a:lstStyle/>
          <a:p>
            <a:pPr algn="ctr"/>
            <a:r>
              <a:rPr lang="en-GB" dirty="0"/>
              <a:t>Maim</a:t>
            </a:r>
          </a:p>
        </p:txBody>
      </p:sp>
      <p:sp>
        <p:nvSpPr>
          <p:cNvPr id="22" name="TextBox 21">
            <a:extLst>
              <a:ext uri="{FF2B5EF4-FFF2-40B4-BE49-F238E27FC236}">
                <a16:creationId xmlns:a16="http://schemas.microsoft.com/office/drawing/2014/main" id="{E472F03F-226D-36E3-0D09-22A56E005484}"/>
              </a:ext>
            </a:extLst>
          </p:cNvPr>
          <p:cNvSpPr txBox="1"/>
          <p:nvPr/>
        </p:nvSpPr>
        <p:spPr>
          <a:xfrm>
            <a:off x="5713203" y="1240183"/>
            <a:ext cx="1796143" cy="769441"/>
          </a:xfrm>
          <a:prstGeom prst="rect">
            <a:avLst/>
          </a:prstGeom>
          <a:noFill/>
          <a:ln w="6350">
            <a:solidFill>
              <a:schemeClr val="tx1"/>
            </a:solidFill>
          </a:ln>
        </p:spPr>
        <p:txBody>
          <a:bodyPr wrap="square" rtlCol="0">
            <a:spAutoFit/>
          </a:bodyPr>
          <a:lstStyle/>
          <a:p>
            <a:r>
              <a:rPr lang="en-GB" sz="1100" dirty="0">
                <a:latin typeface="Calibri" panose="020F0502020204030204" pitchFamily="34" charset="0"/>
                <a:ea typeface="Calibri" panose="020F0502020204030204" pitchFamily="34" charset="0"/>
                <a:cs typeface="Times New Roman" panose="02020603050405020304" pitchFamily="18" charset="0"/>
              </a:rPr>
              <a:t>Inflict 3+ damage on an enemy beast. 3 VP awarded if target  up to 4VP, 5 VP if target 4+ VP</a:t>
            </a:r>
            <a:endParaRPr lang="en-GB" sz="1100" dirty="0"/>
          </a:p>
        </p:txBody>
      </p:sp>
      <p:sp>
        <p:nvSpPr>
          <p:cNvPr id="23" name="TextBox 22">
            <a:extLst>
              <a:ext uri="{FF2B5EF4-FFF2-40B4-BE49-F238E27FC236}">
                <a16:creationId xmlns:a16="http://schemas.microsoft.com/office/drawing/2014/main" id="{AD8FF466-1ED9-329E-654B-73BF32751DF0}"/>
              </a:ext>
            </a:extLst>
          </p:cNvPr>
          <p:cNvSpPr txBox="1"/>
          <p:nvPr/>
        </p:nvSpPr>
        <p:spPr>
          <a:xfrm>
            <a:off x="5721154" y="2350523"/>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Whizz!</a:t>
            </a:r>
          </a:p>
        </p:txBody>
      </p:sp>
      <p:sp>
        <p:nvSpPr>
          <p:cNvPr id="24" name="TextBox 23">
            <a:extLst>
              <a:ext uri="{FF2B5EF4-FFF2-40B4-BE49-F238E27FC236}">
                <a16:creationId xmlns:a16="http://schemas.microsoft.com/office/drawing/2014/main" id="{07283EEE-BE51-5CFA-755F-90639F54D8C1}"/>
              </a:ext>
            </a:extLst>
          </p:cNvPr>
          <p:cNvSpPr txBox="1"/>
          <p:nvPr/>
        </p:nvSpPr>
        <p:spPr>
          <a:xfrm>
            <a:off x="5721154" y="2770712"/>
            <a:ext cx="1796143" cy="738664"/>
          </a:xfrm>
          <a:prstGeom prst="rect">
            <a:avLst/>
          </a:prstGeom>
          <a:noFill/>
          <a:ln w="6350">
            <a:solidFill>
              <a:schemeClr val="tx1"/>
            </a:solidFill>
          </a:ln>
        </p:spPr>
        <p:txBody>
          <a:bodyPr wrap="square" rtlCol="0">
            <a:spAutoFit/>
          </a:bodyPr>
          <a:lstStyle/>
          <a:p>
            <a:r>
              <a:rPr lang="en-GB" sz="1400" i="1" dirty="0">
                <a:solidFill>
                  <a:srgbClr val="0070C0"/>
                </a:solidFill>
              </a:rPr>
              <a:t>Target magician may reroll any failures whilst casting a spell.</a:t>
            </a:r>
          </a:p>
        </p:txBody>
      </p:sp>
      <p:sp>
        <p:nvSpPr>
          <p:cNvPr id="25" name="TextBox 24">
            <a:extLst>
              <a:ext uri="{FF2B5EF4-FFF2-40B4-BE49-F238E27FC236}">
                <a16:creationId xmlns:a16="http://schemas.microsoft.com/office/drawing/2014/main" id="{2935A9D6-525F-CF7A-B927-3F1551428140}"/>
              </a:ext>
            </a:extLst>
          </p:cNvPr>
          <p:cNvSpPr txBox="1"/>
          <p:nvPr/>
        </p:nvSpPr>
        <p:spPr>
          <a:xfrm>
            <a:off x="5714621" y="2037679"/>
            <a:ext cx="1802674" cy="276999"/>
          </a:xfrm>
          <a:prstGeom prst="rect">
            <a:avLst/>
          </a:prstGeom>
          <a:noFill/>
          <a:ln w="6350">
            <a:solidFill>
              <a:schemeClr val="tx1"/>
            </a:solidFill>
          </a:ln>
        </p:spPr>
        <p:txBody>
          <a:bodyPr wrap="square" rtlCol="0">
            <a:spAutoFit/>
          </a:bodyPr>
          <a:lstStyle/>
          <a:p>
            <a:r>
              <a:rPr lang="en-GB" sz="1200" dirty="0">
                <a:solidFill>
                  <a:srgbClr val="FF0000"/>
                </a:solidFill>
              </a:rPr>
              <a:t>Troops score only</a:t>
            </a:r>
          </a:p>
        </p:txBody>
      </p:sp>
      <p:sp>
        <p:nvSpPr>
          <p:cNvPr id="26" name="Isosceles Triangle 25">
            <a:extLst>
              <a:ext uri="{FF2B5EF4-FFF2-40B4-BE49-F238E27FC236}">
                <a16:creationId xmlns:a16="http://schemas.microsoft.com/office/drawing/2014/main" id="{874B3F28-1243-6753-698F-C9D775A16071}"/>
              </a:ext>
            </a:extLst>
          </p:cNvPr>
          <p:cNvSpPr/>
          <p:nvPr/>
        </p:nvSpPr>
        <p:spPr>
          <a:xfrm>
            <a:off x="7307376" y="1767178"/>
            <a:ext cx="173904" cy="201954"/>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a:extLst>
              <a:ext uri="{FF2B5EF4-FFF2-40B4-BE49-F238E27FC236}">
                <a16:creationId xmlns:a16="http://schemas.microsoft.com/office/drawing/2014/main" id="{EBFD0FDF-2E11-BF5A-E41E-4CFAC3127C82}"/>
              </a:ext>
            </a:extLst>
          </p:cNvPr>
          <p:cNvSpPr txBox="1"/>
          <p:nvPr/>
        </p:nvSpPr>
        <p:spPr>
          <a:xfrm>
            <a:off x="8039149" y="734781"/>
            <a:ext cx="1796143" cy="393954"/>
          </a:xfrm>
          <a:prstGeom prst="rect">
            <a:avLst/>
          </a:prstGeom>
          <a:noFill/>
          <a:ln w="6350">
            <a:solidFill>
              <a:schemeClr val="tx1"/>
            </a:solidFill>
          </a:ln>
        </p:spPr>
        <p:txBody>
          <a:bodyPr wrap="square" rtlCol="0">
            <a:spAutoFit/>
          </a:bodyPr>
          <a:lstStyle/>
          <a:p>
            <a:pPr algn="ctr"/>
            <a:r>
              <a:rPr lang="en-GB" dirty="0"/>
              <a:t>Maim</a:t>
            </a:r>
          </a:p>
        </p:txBody>
      </p:sp>
      <p:sp>
        <p:nvSpPr>
          <p:cNvPr id="28" name="TextBox 27">
            <a:extLst>
              <a:ext uri="{FF2B5EF4-FFF2-40B4-BE49-F238E27FC236}">
                <a16:creationId xmlns:a16="http://schemas.microsoft.com/office/drawing/2014/main" id="{5341EF61-191C-6F0E-7B8E-5EA079589109}"/>
              </a:ext>
            </a:extLst>
          </p:cNvPr>
          <p:cNvSpPr txBox="1"/>
          <p:nvPr/>
        </p:nvSpPr>
        <p:spPr>
          <a:xfrm>
            <a:off x="8039149" y="1184146"/>
            <a:ext cx="1796143" cy="769441"/>
          </a:xfrm>
          <a:prstGeom prst="rect">
            <a:avLst/>
          </a:prstGeom>
          <a:noFill/>
          <a:ln w="6350">
            <a:solidFill>
              <a:schemeClr val="tx1"/>
            </a:solidFill>
          </a:ln>
        </p:spPr>
        <p:txBody>
          <a:bodyPr wrap="square" rtlCol="0">
            <a:spAutoFit/>
          </a:bodyPr>
          <a:lstStyle/>
          <a:p>
            <a:r>
              <a:rPr lang="en-GB" sz="1100" dirty="0">
                <a:latin typeface="Calibri" panose="020F0502020204030204" pitchFamily="34" charset="0"/>
                <a:ea typeface="Calibri" panose="020F0502020204030204" pitchFamily="34" charset="0"/>
                <a:cs typeface="Times New Roman" panose="02020603050405020304" pitchFamily="18" charset="0"/>
              </a:rPr>
              <a:t>Inflict 3+ damage on an enemy beast. 3 VP awarded if target  up to 4 VP, 5 VP if target 4+ VP</a:t>
            </a:r>
            <a:endParaRPr lang="en-GB" sz="1100" dirty="0"/>
          </a:p>
        </p:txBody>
      </p:sp>
      <p:sp>
        <p:nvSpPr>
          <p:cNvPr id="29" name="TextBox 28">
            <a:extLst>
              <a:ext uri="{FF2B5EF4-FFF2-40B4-BE49-F238E27FC236}">
                <a16:creationId xmlns:a16="http://schemas.microsoft.com/office/drawing/2014/main" id="{3DDE915C-2990-C676-4A29-FA2B5EB2403E}"/>
              </a:ext>
            </a:extLst>
          </p:cNvPr>
          <p:cNvSpPr txBox="1"/>
          <p:nvPr/>
        </p:nvSpPr>
        <p:spPr>
          <a:xfrm>
            <a:off x="8047100" y="2294486"/>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All attack!</a:t>
            </a:r>
          </a:p>
        </p:txBody>
      </p:sp>
      <p:sp>
        <p:nvSpPr>
          <p:cNvPr id="30" name="TextBox 29">
            <a:extLst>
              <a:ext uri="{FF2B5EF4-FFF2-40B4-BE49-F238E27FC236}">
                <a16:creationId xmlns:a16="http://schemas.microsoft.com/office/drawing/2014/main" id="{A36B62CB-B253-FAA1-CE5B-E79DBAB1BD0E}"/>
              </a:ext>
            </a:extLst>
          </p:cNvPr>
          <p:cNvSpPr txBox="1"/>
          <p:nvPr/>
        </p:nvSpPr>
        <p:spPr>
          <a:xfrm>
            <a:off x="8047100" y="2714677"/>
            <a:ext cx="1796143" cy="830997"/>
          </a:xfrm>
          <a:prstGeom prst="rect">
            <a:avLst/>
          </a:prstGeom>
          <a:noFill/>
          <a:ln w="6350">
            <a:solidFill>
              <a:schemeClr val="tx1"/>
            </a:solidFill>
          </a:ln>
        </p:spPr>
        <p:txBody>
          <a:bodyPr wrap="square" rtlCol="0">
            <a:spAutoFit/>
          </a:bodyPr>
          <a:lstStyle/>
          <a:p>
            <a:r>
              <a:rPr lang="en-GB" sz="1200" i="1" dirty="0">
                <a:solidFill>
                  <a:srgbClr val="0070C0"/>
                </a:solidFill>
                <a:latin typeface="Calibri" panose="020F0502020204030204" pitchFamily="34" charset="0"/>
                <a:ea typeface="Calibri" panose="020F0502020204030204" pitchFamily="34" charset="0"/>
                <a:cs typeface="Times New Roman" panose="02020603050405020304" pitchFamily="18" charset="0"/>
              </a:rPr>
              <a:t>A group with the advance special rule may All move one extra movement point.</a:t>
            </a:r>
            <a:endParaRPr lang="en-GB" sz="1200" i="1" dirty="0">
              <a:solidFill>
                <a:srgbClr val="0070C0"/>
              </a:solidFill>
            </a:endParaRPr>
          </a:p>
        </p:txBody>
      </p:sp>
      <p:sp>
        <p:nvSpPr>
          <p:cNvPr id="31" name="TextBox 30">
            <a:extLst>
              <a:ext uri="{FF2B5EF4-FFF2-40B4-BE49-F238E27FC236}">
                <a16:creationId xmlns:a16="http://schemas.microsoft.com/office/drawing/2014/main" id="{066C93CD-9EE8-252C-00C0-38C5F97BD444}"/>
              </a:ext>
            </a:extLst>
          </p:cNvPr>
          <p:cNvSpPr txBox="1"/>
          <p:nvPr/>
        </p:nvSpPr>
        <p:spPr>
          <a:xfrm>
            <a:off x="8040567" y="1981642"/>
            <a:ext cx="1802674" cy="276999"/>
          </a:xfrm>
          <a:prstGeom prst="rect">
            <a:avLst/>
          </a:prstGeom>
          <a:noFill/>
          <a:ln w="6350">
            <a:solidFill>
              <a:schemeClr val="tx1"/>
            </a:solidFill>
          </a:ln>
        </p:spPr>
        <p:txBody>
          <a:bodyPr wrap="square" rtlCol="0">
            <a:spAutoFit/>
          </a:bodyPr>
          <a:lstStyle/>
          <a:p>
            <a:r>
              <a:rPr lang="en-GB" sz="1200" dirty="0">
                <a:solidFill>
                  <a:srgbClr val="FF0000"/>
                </a:solidFill>
              </a:rPr>
              <a:t>Troops score only</a:t>
            </a:r>
          </a:p>
        </p:txBody>
      </p:sp>
      <p:sp>
        <p:nvSpPr>
          <p:cNvPr id="32" name="Isosceles Triangle 31">
            <a:extLst>
              <a:ext uri="{FF2B5EF4-FFF2-40B4-BE49-F238E27FC236}">
                <a16:creationId xmlns:a16="http://schemas.microsoft.com/office/drawing/2014/main" id="{46D8C45F-C7B2-473D-CEE2-782AEA17A77F}"/>
              </a:ext>
            </a:extLst>
          </p:cNvPr>
          <p:cNvSpPr/>
          <p:nvPr/>
        </p:nvSpPr>
        <p:spPr>
          <a:xfrm>
            <a:off x="9606818" y="1724393"/>
            <a:ext cx="173904" cy="201954"/>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32">
            <a:extLst>
              <a:ext uri="{FF2B5EF4-FFF2-40B4-BE49-F238E27FC236}">
                <a16:creationId xmlns:a16="http://schemas.microsoft.com/office/drawing/2014/main" id="{7A250623-EA5F-6C0F-746F-4C3E788BD3AC}"/>
              </a:ext>
            </a:extLst>
          </p:cNvPr>
          <p:cNvSpPr txBox="1"/>
          <p:nvPr/>
        </p:nvSpPr>
        <p:spPr>
          <a:xfrm>
            <a:off x="870200" y="4068820"/>
            <a:ext cx="1796143" cy="393954"/>
          </a:xfrm>
          <a:prstGeom prst="rect">
            <a:avLst/>
          </a:prstGeom>
          <a:noFill/>
          <a:ln w="6350">
            <a:solidFill>
              <a:schemeClr val="tx1"/>
            </a:solidFill>
          </a:ln>
        </p:spPr>
        <p:txBody>
          <a:bodyPr wrap="square" rtlCol="0">
            <a:spAutoFit/>
          </a:bodyPr>
          <a:lstStyle/>
          <a:p>
            <a:pPr algn="ctr"/>
            <a:r>
              <a:rPr lang="en-GB" dirty="0"/>
              <a:t>Hold the centre</a:t>
            </a:r>
          </a:p>
        </p:txBody>
      </p:sp>
      <p:sp>
        <p:nvSpPr>
          <p:cNvPr id="34" name="TextBox 33">
            <a:extLst>
              <a:ext uri="{FF2B5EF4-FFF2-40B4-BE49-F238E27FC236}">
                <a16:creationId xmlns:a16="http://schemas.microsoft.com/office/drawing/2014/main" id="{0F87B286-DF76-3BC7-0AC7-F385ECFC3FAC}"/>
              </a:ext>
            </a:extLst>
          </p:cNvPr>
          <p:cNvSpPr txBox="1"/>
          <p:nvPr/>
        </p:nvSpPr>
        <p:spPr>
          <a:xfrm>
            <a:off x="870200" y="4518185"/>
            <a:ext cx="1796143" cy="307777"/>
          </a:xfrm>
          <a:prstGeom prst="rect">
            <a:avLst/>
          </a:prstGeom>
          <a:noFill/>
          <a:ln w="6350">
            <a:solidFill>
              <a:schemeClr val="tx1"/>
            </a:solidFill>
          </a:ln>
        </p:spPr>
        <p:txBody>
          <a:bodyPr wrap="square" rtlCol="0">
            <a:spAutoFit/>
          </a:bodyPr>
          <a:lstStyle/>
          <a:p>
            <a:r>
              <a:rPr lang="en-GB" sz="1400" dirty="0">
                <a:latin typeface="Calibri" panose="020F0502020204030204" pitchFamily="34" charset="0"/>
                <a:ea typeface="Calibri" panose="020F0502020204030204" pitchFamily="34" charset="0"/>
                <a:cs typeface="Times New Roman" panose="02020603050405020304" pitchFamily="18" charset="0"/>
              </a:rPr>
              <a:t>Control centre hex (3)</a:t>
            </a:r>
            <a:endParaRPr lang="en-GB" sz="1400" dirty="0"/>
          </a:p>
        </p:txBody>
      </p:sp>
      <p:sp>
        <p:nvSpPr>
          <p:cNvPr id="35" name="TextBox 34">
            <a:extLst>
              <a:ext uri="{FF2B5EF4-FFF2-40B4-BE49-F238E27FC236}">
                <a16:creationId xmlns:a16="http://schemas.microsoft.com/office/drawing/2014/main" id="{A21E1F9E-92C3-1FAC-EDD6-49963005D67D}"/>
              </a:ext>
            </a:extLst>
          </p:cNvPr>
          <p:cNvSpPr txBox="1"/>
          <p:nvPr/>
        </p:nvSpPr>
        <p:spPr>
          <a:xfrm>
            <a:off x="870200" y="5445646"/>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Recover</a:t>
            </a:r>
          </a:p>
        </p:txBody>
      </p:sp>
      <p:sp>
        <p:nvSpPr>
          <p:cNvPr id="36" name="TextBox 35">
            <a:extLst>
              <a:ext uri="{FF2B5EF4-FFF2-40B4-BE49-F238E27FC236}">
                <a16:creationId xmlns:a16="http://schemas.microsoft.com/office/drawing/2014/main" id="{0065EB8F-4567-D3E1-4FEF-F1C2626CCA67}"/>
              </a:ext>
            </a:extLst>
          </p:cNvPr>
          <p:cNvSpPr txBox="1"/>
          <p:nvPr/>
        </p:nvSpPr>
        <p:spPr>
          <a:xfrm>
            <a:off x="870200" y="5865834"/>
            <a:ext cx="1796143" cy="738664"/>
          </a:xfrm>
          <a:prstGeom prst="rect">
            <a:avLst/>
          </a:prstGeom>
          <a:noFill/>
          <a:ln w="6350">
            <a:solidFill>
              <a:schemeClr val="tx1"/>
            </a:solidFill>
          </a:ln>
        </p:spPr>
        <p:txBody>
          <a:bodyPr wrap="square" rtlCol="0">
            <a:spAutoFit/>
          </a:bodyPr>
          <a:lstStyle/>
          <a:p>
            <a:r>
              <a:rPr lang="en-GB" sz="1400" i="1" dirty="0">
                <a:solidFill>
                  <a:srgbClr val="0070C0"/>
                </a:solidFill>
              </a:rPr>
              <a:t>At the start of the activating unit’s turn it heals 2 HP.</a:t>
            </a:r>
          </a:p>
        </p:txBody>
      </p:sp>
      <p:sp>
        <p:nvSpPr>
          <p:cNvPr id="44" name="TextBox 43">
            <a:extLst>
              <a:ext uri="{FF2B5EF4-FFF2-40B4-BE49-F238E27FC236}">
                <a16:creationId xmlns:a16="http://schemas.microsoft.com/office/drawing/2014/main" id="{7937977D-3793-C60E-FAF0-15C79F55A0EA}"/>
              </a:ext>
            </a:extLst>
          </p:cNvPr>
          <p:cNvSpPr txBox="1"/>
          <p:nvPr/>
        </p:nvSpPr>
        <p:spPr>
          <a:xfrm>
            <a:off x="3230694" y="3996067"/>
            <a:ext cx="1796143" cy="393954"/>
          </a:xfrm>
          <a:prstGeom prst="rect">
            <a:avLst/>
          </a:prstGeom>
          <a:noFill/>
          <a:ln w="6350">
            <a:solidFill>
              <a:schemeClr val="tx1"/>
            </a:solidFill>
          </a:ln>
        </p:spPr>
        <p:txBody>
          <a:bodyPr wrap="square" rtlCol="0">
            <a:spAutoFit/>
          </a:bodyPr>
          <a:lstStyle/>
          <a:p>
            <a:pPr algn="ctr"/>
            <a:r>
              <a:rPr lang="en-GB" dirty="0"/>
              <a:t>Hold the centre</a:t>
            </a:r>
          </a:p>
        </p:txBody>
      </p:sp>
      <p:sp>
        <p:nvSpPr>
          <p:cNvPr id="45" name="TextBox 44">
            <a:extLst>
              <a:ext uri="{FF2B5EF4-FFF2-40B4-BE49-F238E27FC236}">
                <a16:creationId xmlns:a16="http://schemas.microsoft.com/office/drawing/2014/main" id="{08762211-ED09-E4C2-7256-16370E912756}"/>
              </a:ext>
            </a:extLst>
          </p:cNvPr>
          <p:cNvSpPr txBox="1"/>
          <p:nvPr/>
        </p:nvSpPr>
        <p:spPr>
          <a:xfrm>
            <a:off x="3230694" y="4445432"/>
            <a:ext cx="1796143" cy="307777"/>
          </a:xfrm>
          <a:prstGeom prst="rect">
            <a:avLst/>
          </a:prstGeom>
          <a:noFill/>
          <a:ln w="6350">
            <a:solidFill>
              <a:schemeClr val="tx1"/>
            </a:solidFill>
          </a:ln>
        </p:spPr>
        <p:txBody>
          <a:bodyPr wrap="square" rtlCol="0">
            <a:spAutoFit/>
          </a:bodyPr>
          <a:lstStyle/>
          <a:p>
            <a:r>
              <a:rPr lang="en-GB" sz="1400" dirty="0">
                <a:latin typeface="Calibri" panose="020F0502020204030204" pitchFamily="34" charset="0"/>
                <a:ea typeface="Calibri" panose="020F0502020204030204" pitchFamily="34" charset="0"/>
                <a:cs typeface="Times New Roman" panose="02020603050405020304" pitchFamily="18" charset="0"/>
              </a:rPr>
              <a:t>Control centre hex (3)</a:t>
            </a:r>
            <a:endParaRPr lang="en-GB" sz="1400" dirty="0"/>
          </a:p>
        </p:txBody>
      </p:sp>
      <p:sp>
        <p:nvSpPr>
          <p:cNvPr id="46" name="TextBox 45">
            <a:extLst>
              <a:ext uri="{FF2B5EF4-FFF2-40B4-BE49-F238E27FC236}">
                <a16:creationId xmlns:a16="http://schemas.microsoft.com/office/drawing/2014/main" id="{CFA52B56-F1E0-221C-D76D-5DF416B406F1}"/>
              </a:ext>
            </a:extLst>
          </p:cNvPr>
          <p:cNvSpPr txBox="1"/>
          <p:nvPr/>
        </p:nvSpPr>
        <p:spPr>
          <a:xfrm>
            <a:off x="3230694" y="5372893"/>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Shields up!</a:t>
            </a:r>
          </a:p>
        </p:txBody>
      </p:sp>
      <p:sp>
        <p:nvSpPr>
          <p:cNvPr id="47" name="TextBox 46">
            <a:extLst>
              <a:ext uri="{FF2B5EF4-FFF2-40B4-BE49-F238E27FC236}">
                <a16:creationId xmlns:a16="http://schemas.microsoft.com/office/drawing/2014/main" id="{C8E73DA3-52AA-C1B7-0884-70F77C89432C}"/>
              </a:ext>
            </a:extLst>
          </p:cNvPr>
          <p:cNvSpPr txBox="1"/>
          <p:nvPr/>
        </p:nvSpPr>
        <p:spPr>
          <a:xfrm>
            <a:off x="3230694" y="5793081"/>
            <a:ext cx="1796143" cy="738664"/>
          </a:xfrm>
          <a:prstGeom prst="rect">
            <a:avLst/>
          </a:prstGeom>
          <a:noFill/>
          <a:ln w="6350">
            <a:solidFill>
              <a:schemeClr val="tx1"/>
            </a:solidFill>
          </a:ln>
        </p:spPr>
        <p:txBody>
          <a:bodyPr wrap="square" rtlCol="0">
            <a:spAutoFit/>
          </a:bodyPr>
          <a:lstStyle/>
          <a:p>
            <a:r>
              <a:rPr lang="en-GB" sz="1400" i="1" dirty="0">
                <a:solidFill>
                  <a:srgbClr val="0070C0"/>
                </a:solidFill>
              </a:rPr>
              <a:t>Reroll any </a:t>
            </a:r>
            <a:r>
              <a:rPr lang="en-GB" sz="1400" i="1">
                <a:solidFill>
                  <a:srgbClr val="0070C0"/>
                </a:solidFill>
              </a:rPr>
              <a:t>or all defence </a:t>
            </a:r>
            <a:r>
              <a:rPr lang="en-GB" sz="1400" i="1" dirty="0">
                <a:solidFill>
                  <a:srgbClr val="0070C0"/>
                </a:solidFill>
              </a:rPr>
              <a:t>dice against missile attack.</a:t>
            </a:r>
          </a:p>
        </p:txBody>
      </p:sp>
      <p:sp>
        <p:nvSpPr>
          <p:cNvPr id="48" name="TextBox 47">
            <a:extLst>
              <a:ext uri="{FF2B5EF4-FFF2-40B4-BE49-F238E27FC236}">
                <a16:creationId xmlns:a16="http://schemas.microsoft.com/office/drawing/2014/main" id="{2342C30E-3EF4-0B58-E844-85FBD19658BA}"/>
              </a:ext>
            </a:extLst>
          </p:cNvPr>
          <p:cNvSpPr txBox="1"/>
          <p:nvPr/>
        </p:nvSpPr>
        <p:spPr>
          <a:xfrm>
            <a:off x="3233492" y="6596137"/>
            <a:ext cx="1802674" cy="276999"/>
          </a:xfrm>
          <a:prstGeom prst="rect">
            <a:avLst/>
          </a:prstGeom>
          <a:noFill/>
          <a:ln w="9525">
            <a:solidFill>
              <a:schemeClr val="tx1"/>
            </a:solidFill>
          </a:ln>
        </p:spPr>
        <p:txBody>
          <a:bodyPr wrap="square" rtlCol="0">
            <a:spAutoFit/>
          </a:bodyPr>
          <a:lstStyle/>
          <a:p>
            <a:pPr algn="ctr"/>
            <a:r>
              <a:rPr lang="en-GB" sz="1200" i="1" dirty="0">
                <a:solidFill>
                  <a:srgbClr val="FF0000"/>
                </a:solidFill>
              </a:rPr>
              <a:t>Troops only</a:t>
            </a:r>
          </a:p>
        </p:txBody>
      </p:sp>
      <p:sp>
        <p:nvSpPr>
          <p:cNvPr id="49" name="TextBox 48">
            <a:extLst>
              <a:ext uri="{FF2B5EF4-FFF2-40B4-BE49-F238E27FC236}">
                <a16:creationId xmlns:a16="http://schemas.microsoft.com/office/drawing/2014/main" id="{8790A31C-C0BA-B72E-D0E3-1F276692AA1B}"/>
              </a:ext>
            </a:extLst>
          </p:cNvPr>
          <p:cNvSpPr txBox="1"/>
          <p:nvPr/>
        </p:nvSpPr>
        <p:spPr>
          <a:xfrm>
            <a:off x="5723171" y="4049086"/>
            <a:ext cx="1796143" cy="695575"/>
          </a:xfrm>
          <a:prstGeom prst="rect">
            <a:avLst/>
          </a:prstGeom>
          <a:noFill/>
          <a:ln w="6350">
            <a:solidFill>
              <a:schemeClr val="tx1"/>
            </a:solidFill>
          </a:ln>
        </p:spPr>
        <p:txBody>
          <a:bodyPr wrap="square" rtlCol="0">
            <a:spAutoFit/>
          </a:bodyPr>
          <a:lstStyle/>
          <a:p>
            <a:pPr algn="ctr"/>
            <a:r>
              <a:rPr lang="en-GB" dirty="0"/>
              <a:t>Control the field</a:t>
            </a:r>
          </a:p>
        </p:txBody>
      </p:sp>
      <p:sp>
        <p:nvSpPr>
          <p:cNvPr id="50" name="TextBox 49">
            <a:extLst>
              <a:ext uri="{FF2B5EF4-FFF2-40B4-BE49-F238E27FC236}">
                <a16:creationId xmlns:a16="http://schemas.microsoft.com/office/drawing/2014/main" id="{725C3A99-9641-40C2-B26F-B1EDA02D6662}"/>
              </a:ext>
            </a:extLst>
          </p:cNvPr>
          <p:cNvSpPr txBox="1"/>
          <p:nvPr/>
        </p:nvSpPr>
        <p:spPr>
          <a:xfrm>
            <a:off x="5723171" y="4498448"/>
            <a:ext cx="1796143" cy="738664"/>
          </a:xfrm>
          <a:prstGeom prst="rect">
            <a:avLst/>
          </a:prstGeom>
          <a:noFill/>
          <a:ln w="6350">
            <a:solidFill>
              <a:schemeClr val="tx1"/>
            </a:solidFill>
          </a:ln>
        </p:spPr>
        <p:txBody>
          <a:bodyPr wrap="square" rtlCol="0">
            <a:spAutoFit/>
          </a:bodyPr>
          <a:lstStyle/>
          <a:p>
            <a:r>
              <a:rPr lang="en-GB" sz="1400" dirty="0">
                <a:latin typeface="Calibri" panose="020F0502020204030204" pitchFamily="34" charset="0"/>
                <a:ea typeface="Calibri" panose="020F0502020204030204" pitchFamily="34" charset="0"/>
                <a:cs typeface="Times New Roman" panose="02020603050405020304" pitchFamily="18" charset="0"/>
              </a:rPr>
              <a:t>Control centre hex and a mid point flank hex (5) </a:t>
            </a:r>
            <a:endParaRPr lang="en-GB" sz="1400" dirty="0"/>
          </a:p>
        </p:txBody>
      </p:sp>
      <p:sp>
        <p:nvSpPr>
          <p:cNvPr id="51" name="TextBox 50">
            <a:extLst>
              <a:ext uri="{FF2B5EF4-FFF2-40B4-BE49-F238E27FC236}">
                <a16:creationId xmlns:a16="http://schemas.microsoft.com/office/drawing/2014/main" id="{C2FDC131-C57D-9C2F-AB31-AE34FFC3109D}"/>
              </a:ext>
            </a:extLst>
          </p:cNvPr>
          <p:cNvSpPr txBox="1"/>
          <p:nvPr/>
        </p:nvSpPr>
        <p:spPr>
          <a:xfrm>
            <a:off x="5732502" y="5285952"/>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Conch</a:t>
            </a:r>
          </a:p>
        </p:txBody>
      </p:sp>
      <p:sp>
        <p:nvSpPr>
          <p:cNvPr id="52" name="TextBox 51">
            <a:extLst>
              <a:ext uri="{FF2B5EF4-FFF2-40B4-BE49-F238E27FC236}">
                <a16:creationId xmlns:a16="http://schemas.microsoft.com/office/drawing/2014/main" id="{F05FE85D-4F94-4B2B-F0F1-598443B6CC1A}"/>
              </a:ext>
            </a:extLst>
          </p:cNvPr>
          <p:cNvSpPr txBox="1"/>
          <p:nvPr/>
        </p:nvSpPr>
        <p:spPr>
          <a:xfrm>
            <a:off x="5741832" y="5696812"/>
            <a:ext cx="1796143" cy="830997"/>
          </a:xfrm>
          <a:prstGeom prst="rect">
            <a:avLst/>
          </a:prstGeom>
          <a:noFill/>
          <a:ln w="6350">
            <a:solidFill>
              <a:schemeClr val="tx1"/>
            </a:solidFill>
          </a:ln>
        </p:spPr>
        <p:txBody>
          <a:bodyPr wrap="square" rtlCol="0">
            <a:spAutoFit/>
          </a:bodyPr>
          <a:lstStyle/>
          <a:p>
            <a:r>
              <a:rPr lang="en-GB" sz="1200" i="1" dirty="0">
                <a:solidFill>
                  <a:srgbClr val="0070C0"/>
                </a:solidFill>
              </a:rPr>
              <a:t>Immediately activate a second unit using a card after the end of your current activation</a:t>
            </a:r>
          </a:p>
        </p:txBody>
      </p:sp>
      <p:sp>
        <p:nvSpPr>
          <p:cNvPr id="53" name="TextBox 52">
            <a:extLst>
              <a:ext uri="{FF2B5EF4-FFF2-40B4-BE49-F238E27FC236}">
                <a16:creationId xmlns:a16="http://schemas.microsoft.com/office/drawing/2014/main" id="{5B39F09C-AC71-C717-39A0-996C86A4AA9F}"/>
              </a:ext>
            </a:extLst>
          </p:cNvPr>
          <p:cNvSpPr txBox="1"/>
          <p:nvPr/>
        </p:nvSpPr>
        <p:spPr>
          <a:xfrm>
            <a:off x="5744630" y="6574508"/>
            <a:ext cx="1802674" cy="261610"/>
          </a:xfrm>
          <a:prstGeom prst="rect">
            <a:avLst/>
          </a:prstGeom>
          <a:noFill/>
          <a:ln w="9525">
            <a:solidFill>
              <a:schemeClr val="tx1"/>
            </a:solidFill>
          </a:ln>
        </p:spPr>
        <p:txBody>
          <a:bodyPr wrap="square" rtlCol="0">
            <a:spAutoFit/>
          </a:bodyPr>
          <a:lstStyle/>
          <a:p>
            <a:pPr algn="ctr"/>
            <a:r>
              <a:rPr lang="en-GB" sz="1100" i="1" dirty="0">
                <a:solidFill>
                  <a:srgbClr val="FF0000"/>
                </a:solidFill>
              </a:rPr>
              <a:t>Cancelled by enemy conch</a:t>
            </a:r>
          </a:p>
        </p:txBody>
      </p:sp>
      <p:sp>
        <p:nvSpPr>
          <p:cNvPr id="54" name="TextBox 53">
            <a:extLst>
              <a:ext uri="{FF2B5EF4-FFF2-40B4-BE49-F238E27FC236}">
                <a16:creationId xmlns:a16="http://schemas.microsoft.com/office/drawing/2014/main" id="{96749AC0-4BDD-2B1D-3CFB-1A392259437C}"/>
              </a:ext>
            </a:extLst>
          </p:cNvPr>
          <p:cNvSpPr txBox="1"/>
          <p:nvPr/>
        </p:nvSpPr>
        <p:spPr>
          <a:xfrm>
            <a:off x="8023233" y="4038671"/>
            <a:ext cx="1796143" cy="695575"/>
          </a:xfrm>
          <a:prstGeom prst="rect">
            <a:avLst/>
          </a:prstGeom>
          <a:noFill/>
          <a:ln w="6350">
            <a:solidFill>
              <a:schemeClr val="tx1"/>
            </a:solidFill>
          </a:ln>
        </p:spPr>
        <p:txBody>
          <a:bodyPr wrap="square" rtlCol="0">
            <a:spAutoFit/>
          </a:bodyPr>
          <a:lstStyle/>
          <a:p>
            <a:pPr algn="ctr"/>
            <a:r>
              <a:rPr lang="en-GB" dirty="0"/>
              <a:t>Control the field</a:t>
            </a:r>
          </a:p>
        </p:txBody>
      </p:sp>
      <p:sp>
        <p:nvSpPr>
          <p:cNvPr id="55" name="TextBox 54">
            <a:extLst>
              <a:ext uri="{FF2B5EF4-FFF2-40B4-BE49-F238E27FC236}">
                <a16:creationId xmlns:a16="http://schemas.microsoft.com/office/drawing/2014/main" id="{9B866C77-BD94-CBE9-336F-292C583E4DEC}"/>
              </a:ext>
            </a:extLst>
          </p:cNvPr>
          <p:cNvSpPr txBox="1"/>
          <p:nvPr/>
        </p:nvSpPr>
        <p:spPr>
          <a:xfrm>
            <a:off x="8023233" y="4488033"/>
            <a:ext cx="1796143" cy="738664"/>
          </a:xfrm>
          <a:prstGeom prst="rect">
            <a:avLst/>
          </a:prstGeom>
          <a:noFill/>
          <a:ln w="6350">
            <a:solidFill>
              <a:schemeClr val="tx1"/>
            </a:solidFill>
          </a:ln>
        </p:spPr>
        <p:txBody>
          <a:bodyPr wrap="square" rtlCol="0">
            <a:spAutoFit/>
          </a:bodyPr>
          <a:lstStyle/>
          <a:p>
            <a:r>
              <a:rPr lang="en-GB" sz="1400" dirty="0">
                <a:latin typeface="Calibri" panose="020F0502020204030204" pitchFamily="34" charset="0"/>
                <a:ea typeface="Calibri" panose="020F0502020204030204" pitchFamily="34" charset="0"/>
                <a:cs typeface="Times New Roman" panose="02020603050405020304" pitchFamily="18" charset="0"/>
              </a:rPr>
              <a:t>Control centre hex and a mid point flank hex (5) </a:t>
            </a:r>
            <a:endParaRPr lang="en-GB" sz="1400" dirty="0"/>
          </a:p>
        </p:txBody>
      </p:sp>
      <p:sp>
        <p:nvSpPr>
          <p:cNvPr id="56" name="TextBox 55">
            <a:extLst>
              <a:ext uri="{FF2B5EF4-FFF2-40B4-BE49-F238E27FC236}">
                <a16:creationId xmlns:a16="http://schemas.microsoft.com/office/drawing/2014/main" id="{E4D3F9BC-1349-32CD-3324-27FFED031F23}"/>
              </a:ext>
            </a:extLst>
          </p:cNvPr>
          <p:cNvSpPr txBox="1"/>
          <p:nvPr/>
        </p:nvSpPr>
        <p:spPr>
          <a:xfrm>
            <a:off x="8032563" y="5266206"/>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Initiative</a:t>
            </a:r>
          </a:p>
        </p:txBody>
      </p:sp>
      <p:sp>
        <p:nvSpPr>
          <p:cNvPr id="57" name="TextBox 56">
            <a:extLst>
              <a:ext uri="{FF2B5EF4-FFF2-40B4-BE49-F238E27FC236}">
                <a16:creationId xmlns:a16="http://schemas.microsoft.com/office/drawing/2014/main" id="{D4506CB9-55EB-8A15-50D4-551A5A9650E0}"/>
              </a:ext>
            </a:extLst>
          </p:cNvPr>
          <p:cNvSpPr txBox="1"/>
          <p:nvPr/>
        </p:nvSpPr>
        <p:spPr>
          <a:xfrm>
            <a:off x="8023233" y="5658402"/>
            <a:ext cx="1796143" cy="677108"/>
          </a:xfrm>
          <a:prstGeom prst="rect">
            <a:avLst/>
          </a:prstGeom>
          <a:noFill/>
          <a:ln w="6350">
            <a:solidFill>
              <a:schemeClr val="tx1"/>
            </a:solidFill>
          </a:ln>
        </p:spPr>
        <p:txBody>
          <a:bodyPr wrap="square" rtlCol="0">
            <a:spAutoFit/>
          </a:bodyPr>
          <a:lstStyle/>
          <a:p>
            <a:r>
              <a:rPr lang="en-GB" sz="1200" i="1" dirty="0">
                <a:solidFill>
                  <a:srgbClr val="0070C0"/>
                </a:solidFill>
              </a:rPr>
              <a:t>At the start of the turn claim initiative if you did not win the roll</a:t>
            </a:r>
            <a:r>
              <a:rPr lang="en-GB" sz="1400" i="1" dirty="0">
                <a:solidFill>
                  <a:srgbClr val="0070C0"/>
                </a:solidFill>
              </a:rPr>
              <a:t>.</a:t>
            </a:r>
            <a:r>
              <a:rPr lang="en-GB" sz="1400" i="1" dirty="0">
                <a:solidFill>
                  <a:srgbClr val="FF0000"/>
                </a:solidFill>
              </a:rPr>
              <a:t> </a:t>
            </a:r>
            <a:endParaRPr lang="en-GB" sz="1200" i="1" dirty="0">
              <a:solidFill>
                <a:srgbClr val="FF0000"/>
              </a:solidFill>
            </a:endParaRPr>
          </a:p>
        </p:txBody>
      </p:sp>
      <p:sp>
        <p:nvSpPr>
          <p:cNvPr id="58" name="TextBox 57">
            <a:extLst>
              <a:ext uri="{FF2B5EF4-FFF2-40B4-BE49-F238E27FC236}">
                <a16:creationId xmlns:a16="http://schemas.microsoft.com/office/drawing/2014/main" id="{531B90A5-1C6D-EACA-6B26-09CAC791C12C}"/>
              </a:ext>
            </a:extLst>
          </p:cNvPr>
          <p:cNvSpPr txBox="1"/>
          <p:nvPr/>
        </p:nvSpPr>
        <p:spPr>
          <a:xfrm>
            <a:off x="7996417" y="6381676"/>
            <a:ext cx="1802674" cy="430887"/>
          </a:xfrm>
          <a:prstGeom prst="rect">
            <a:avLst/>
          </a:prstGeom>
          <a:noFill/>
          <a:ln w="9525">
            <a:solidFill>
              <a:schemeClr val="tx1"/>
            </a:solidFill>
          </a:ln>
        </p:spPr>
        <p:txBody>
          <a:bodyPr wrap="square" rtlCol="0">
            <a:spAutoFit/>
          </a:bodyPr>
          <a:lstStyle/>
          <a:p>
            <a:pPr algn="ctr"/>
            <a:r>
              <a:rPr lang="en-GB" sz="1100" i="1" dirty="0">
                <a:solidFill>
                  <a:srgbClr val="FF0000"/>
                </a:solidFill>
              </a:rPr>
              <a:t>Cancelled by enemy Initiative.</a:t>
            </a:r>
          </a:p>
        </p:txBody>
      </p:sp>
    </p:spTree>
    <p:extLst>
      <p:ext uri="{BB962C8B-B14F-4D97-AF65-F5344CB8AC3E}">
        <p14:creationId xmlns:p14="http://schemas.microsoft.com/office/powerpoint/2010/main" val="127993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990071-ABBE-BB0D-42E4-6A47841FA0B9}"/>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929F97CD-84E7-E2B5-60B7-2E05C9C5D4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230" y="605487"/>
            <a:ext cx="2280102" cy="3176291"/>
          </a:xfrm>
          <a:prstGeom prst="rect">
            <a:avLst/>
          </a:prstGeom>
        </p:spPr>
      </p:pic>
      <p:pic>
        <p:nvPicPr>
          <p:cNvPr id="9" name="Picture 8">
            <a:extLst>
              <a:ext uri="{FF2B5EF4-FFF2-40B4-BE49-F238E27FC236}">
                <a16:creationId xmlns:a16="http://schemas.microsoft.com/office/drawing/2014/main" id="{9591580B-F6F2-4C0C-C78B-2C6454690F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59267" y="605487"/>
            <a:ext cx="2280102" cy="3176291"/>
          </a:xfrm>
          <a:prstGeom prst="rect">
            <a:avLst/>
          </a:prstGeom>
        </p:spPr>
      </p:pic>
      <p:pic>
        <p:nvPicPr>
          <p:cNvPr id="10" name="Picture 9">
            <a:extLst>
              <a:ext uri="{FF2B5EF4-FFF2-40B4-BE49-F238E27FC236}">
                <a16:creationId xmlns:a16="http://schemas.microsoft.com/office/drawing/2014/main" id="{7EC4DF99-4827-450B-B1BA-A57B108CBABE}"/>
              </a:ext>
            </a:extLst>
          </p:cNvPr>
          <p:cNvPicPr>
            <a:picLocks noChangeAspect="1"/>
          </p:cNvPicPr>
          <p:nvPr/>
        </p:nvPicPr>
        <p:blipFill>
          <a:blip r:embed="rId2"/>
          <a:stretch>
            <a:fillRect/>
          </a:stretch>
        </p:blipFill>
        <p:spPr>
          <a:xfrm>
            <a:off x="2972498" y="605487"/>
            <a:ext cx="2280102" cy="3176291"/>
          </a:xfrm>
          <a:prstGeom prst="rect">
            <a:avLst/>
          </a:prstGeom>
        </p:spPr>
      </p:pic>
      <p:pic>
        <p:nvPicPr>
          <p:cNvPr id="11" name="Picture 10">
            <a:extLst>
              <a:ext uri="{FF2B5EF4-FFF2-40B4-BE49-F238E27FC236}">
                <a16:creationId xmlns:a16="http://schemas.microsoft.com/office/drawing/2014/main" id="{B48219AB-B621-12DB-650D-E842C38FF0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01250" y="605487"/>
            <a:ext cx="2280102" cy="3176291"/>
          </a:xfrm>
          <a:prstGeom prst="rect">
            <a:avLst/>
          </a:prstGeom>
        </p:spPr>
      </p:pic>
      <p:pic>
        <p:nvPicPr>
          <p:cNvPr id="12" name="Picture 11">
            <a:extLst>
              <a:ext uri="{FF2B5EF4-FFF2-40B4-BE49-F238E27FC236}">
                <a16:creationId xmlns:a16="http://schemas.microsoft.com/office/drawing/2014/main" id="{66E0C3E7-B3AB-2A3E-BB88-01855FE49B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230" y="3846319"/>
            <a:ext cx="2280102" cy="3176291"/>
          </a:xfrm>
          <a:prstGeom prst="rect">
            <a:avLst/>
          </a:prstGeom>
        </p:spPr>
      </p:pic>
      <p:pic>
        <p:nvPicPr>
          <p:cNvPr id="13" name="Picture 12">
            <a:extLst>
              <a:ext uri="{FF2B5EF4-FFF2-40B4-BE49-F238E27FC236}">
                <a16:creationId xmlns:a16="http://schemas.microsoft.com/office/drawing/2014/main" id="{3F21612E-7B0E-983E-84D1-C802D34B42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1708" y="3846319"/>
            <a:ext cx="2280102" cy="3176291"/>
          </a:xfrm>
          <a:prstGeom prst="rect">
            <a:avLst/>
          </a:prstGeom>
        </p:spPr>
      </p:pic>
      <p:pic>
        <p:nvPicPr>
          <p:cNvPr id="14" name="Picture 13">
            <a:extLst>
              <a:ext uri="{FF2B5EF4-FFF2-40B4-BE49-F238E27FC236}">
                <a16:creationId xmlns:a16="http://schemas.microsoft.com/office/drawing/2014/main" id="{ECAA1405-F167-9651-6BB8-6B989780CE77}"/>
              </a:ext>
            </a:extLst>
          </p:cNvPr>
          <p:cNvPicPr>
            <a:picLocks noChangeAspect="1"/>
          </p:cNvPicPr>
          <p:nvPr/>
        </p:nvPicPr>
        <p:blipFill>
          <a:blip r:embed="rId2"/>
          <a:stretch>
            <a:fillRect/>
          </a:stretch>
        </p:blipFill>
        <p:spPr>
          <a:xfrm>
            <a:off x="2984939" y="3846319"/>
            <a:ext cx="2280102" cy="3176291"/>
          </a:xfrm>
          <a:prstGeom prst="rect">
            <a:avLst/>
          </a:prstGeom>
        </p:spPr>
      </p:pic>
      <p:pic>
        <p:nvPicPr>
          <p:cNvPr id="15" name="Picture 14">
            <a:extLst>
              <a:ext uri="{FF2B5EF4-FFF2-40B4-BE49-F238E27FC236}">
                <a16:creationId xmlns:a16="http://schemas.microsoft.com/office/drawing/2014/main" id="{2DB87FDA-D997-5FAA-32B7-183A938A4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691" y="3846319"/>
            <a:ext cx="2280102" cy="3176291"/>
          </a:xfrm>
          <a:prstGeom prst="rect">
            <a:avLst/>
          </a:prstGeom>
        </p:spPr>
      </p:pic>
      <p:sp>
        <p:nvSpPr>
          <p:cNvPr id="2" name="TextBox 1">
            <a:extLst>
              <a:ext uri="{FF2B5EF4-FFF2-40B4-BE49-F238E27FC236}">
                <a16:creationId xmlns:a16="http://schemas.microsoft.com/office/drawing/2014/main" id="{BE26F8F0-411A-A378-210A-6FFC75B725C6}"/>
              </a:ext>
            </a:extLst>
          </p:cNvPr>
          <p:cNvSpPr txBox="1"/>
          <p:nvPr/>
        </p:nvSpPr>
        <p:spPr>
          <a:xfrm>
            <a:off x="882764" y="881961"/>
            <a:ext cx="1796143" cy="393954"/>
          </a:xfrm>
          <a:prstGeom prst="rect">
            <a:avLst/>
          </a:prstGeom>
          <a:noFill/>
          <a:ln w="6350">
            <a:solidFill>
              <a:schemeClr val="tx1"/>
            </a:solidFill>
          </a:ln>
        </p:spPr>
        <p:txBody>
          <a:bodyPr wrap="square" rtlCol="0">
            <a:spAutoFit/>
          </a:bodyPr>
          <a:lstStyle/>
          <a:p>
            <a:pPr algn="ctr"/>
            <a:r>
              <a:rPr lang="en-GB" dirty="0"/>
              <a:t>Kill them all!</a:t>
            </a:r>
          </a:p>
        </p:txBody>
      </p:sp>
      <p:sp>
        <p:nvSpPr>
          <p:cNvPr id="3" name="TextBox 2">
            <a:extLst>
              <a:ext uri="{FF2B5EF4-FFF2-40B4-BE49-F238E27FC236}">
                <a16:creationId xmlns:a16="http://schemas.microsoft.com/office/drawing/2014/main" id="{882DD43F-E4EB-1E11-54FE-201E611308BE}"/>
              </a:ext>
            </a:extLst>
          </p:cNvPr>
          <p:cNvSpPr txBox="1"/>
          <p:nvPr/>
        </p:nvSpPr>
        <p:spPr>
          <a:xfrm>
            <a:off x="882764" y="1331324"/>
            <a:ext cx="1796143" cy="523220"/>
          </a:xfrm>
          <a:prstGeom prst="rect">
            <a:avLst/>
          </a:prstGeom>
          <a:noFill/>
          <a:ln w="6350">
            <a:solidFill>
              <a:schemeClr val="tx1"/>
            </a:solidFill>
          </a:ln>
        </p:spPr>
        <p:txBody>
          <a:bodyPr wrap="square" rtlCol="0">
            <a:spAutoFit/>
          </a:bodyPr>
          <a:lstStyle/>
          <a:p>
            <a:r>
              <a:rPr lang="en-GB" sz="1400" dirty="0"/>
              <a:t>Kill 2+ enemy units this turn. (3)</a:t>
            </a:r>
          </a:p>
        </p:txBody>
      </p:sp>
      <p:sp>
        <p:nvSpPr>
          <p:cNvPr id="4" name="TextBox 3">
            <a:extLst>
              <a:ext uri="{FF2B5EF4-FFF2-40B4-BE49-F238E27FC236}">
                <a16:creationId xmlns:a16="http://schemas.microsoft.com/office/drawing/2014/main" id="{5FA54A62-CDF8-8283-BF39-EE59D961C690}"/>
              </a:ext>
            </a:extLst>
          </p:cNvPr>
          <p:cNvSpPr txBox="1"/>
          <p:nvPr/>
        </p:nvSpPr>
        <p:spPr>
          <a:xfrm>
            <a:off x="882764" y="2258787"/>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Recover</a:t>
            </a:r>
          </a:p>
        </p:txBody>
      </p:sp>
      <p:sp>
        <p:nvSpPr>
          <p:cNvPr id="5" name="TextBox 4">
            <a:extLst>
              <a:ext uri="{FF2B5EF4-FFF2-40B4-BE49-F238E27FC236}">
                <a16:creationId xmlns:a16="http://schemas.microsoft.com/office/drawing/2014/main" id="{A3F7A200-D85A-681C-0009-E592EB195581}"/>
              </a:ext>
            </a:extLst>
          </p:cNvPr>
          <p:cNvSpPr txBox="1"/>
          <p:nvPr/>
        </p:nvSpPr>
        <p:spPr>
          <a:xfrm>
            <a:off x="882764" y="2678975"/>
            <a:ext cx="1796143" cy="738664"/>
          </a:xfrm>
          <a:prstGeom prst="rect">
            <a:avLst/>
          </a:prstGeom>
          <a:noFill/>
          <a:ln w="6350">
            <a:solidFill>
              <a:schemeClr val="tx1"/>
            </a:solidFill>
          </a:ln>
        </p:spPr>
        <p:txBody>
          <a:bodyPr wrap="square" rtlCol="0">
            <a:spAutoFit/>
          </a:bodyPr>
          <a:lstStyle/>
          <a:p>
            <a:r>
              <a:rPr lang="en-GB" sz="1400" i="1" dirty="0">
                <a:solidFill>
                  <a:srgbClr val="0070C0"/>
                </a:solidFill>
              </a:rPr>
              <a:t>At the start of the activating unit’s turn it heals 2 HP.</a:t>
            </a:r>
          </a:p>
        </p:txBody>
      </p:sp>
      <p:sp>
        <p:nvSpPr>
          <p:cNvPr id="6" name="Isosceles Triangle 5">
            <a:extLst>
              <a:ext uri="{FF2B5EF4-FFF2-40B4-BE49-F238E27FC236}">
                <a16:creationId xmlns:a16="http://schemas.microsoft.com/office/drawing/2014/main" id="{BAC00061-7C8D-637F-F376-F4D094B97694}"/>
              </a:ext>
            </a:extLst>
          </p:cNvPr>
          <p:cNvSpPr/>
          <p:nvPr/>
        </p:nvSpPr>
        <p:spPr>
          <a:xfrm>
            <a:off x="2483273" y="1607617"/>
            <a:ext cx="173904" cy="201954"/>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C6A83574-6100-E98F-DB6C-56A4C0B0EC54}"/>
              </a:ext>
            </a:extLst>
          </p:cNvPr>
          <p:cNvSpPr txBox="1"/>
          <p:nvPr/>
        </p:nvSpPr>
        <p:spPr>
          <a:xfrm>
            <a:off x="3210882" y="809914"/>
            <a:ext cx="1796143" cy="393954"/>
          </a:xfrm>
          <a:prstGeom prst="rect">
            <a:avLst/>
          </a:prstGeom>
          <a:noFill/>
          <a:ln w="6350">
            <a:solidFill>
              <a:schemeClr val="tx1"/>
            </a:solidFill>
          </a:ln>
        </p:spPr>
        <p:txBody>
          <a:bodyPr wrap="square" rtlCol="0">
            <a:spAutoFit/>
          </a:bodyPr>
          <a:lstStyle/>
          <a:p>
            <a:pPr algn="ctr"/>
            <a:r>
              <a:rPr lang="en-GB" dirty="0"/>
              <a:t>Kill them all!</a:t>
            </a:r>
          </a:p>
        </p:txBody>
      </p:sp>
      <p:sp>
        <p:nvSpPr>
          <p:cNvPr id="16" name="TextBox 15">
            <a:extLst>
              <a:ext uri="{FF2B5EF4-FFF2-40B4-BE49-F238E27FC236}">
                <a16:creationId xmlns:a16="http://schemas.microsoft.com/office/drawing/2014/main" id="{E1CB77C6-005A-028D-602B-867E3BBC2ACD}"/>
              </a:ext>
            </a:extLst>
          </p:cNvPr>
          <p:cNvSpPr txBox="1"/>
          <p:nvPr/>
        </p:nvSpPr>
        <p:spPr>
          <a:xfrm>
            <a:off x="3210882" y="1259277"/>
            <a:ext cx="1796143" cy="523220"/>
          </a:xfrm>
          <a:prstGeom prst="rect">
            <a:avLst/>
          </a:prstGeom>
          <a:noFill/>
          <a:ln w="6350">
            <a:solidFill>
              <a:schemeClr val="tx1"/>
            </a:solidFill>
          </a:ln>
        </p:spPr>
        <p:txBody>
          <a:bodyPr wrap="square" rtlCol="0">
            <a:spAutoFit/>
          </a:bodyPr>
          <a:lstStyle/>
          <a:p>
            <a:r>
              <a:rPr lang="en-GB" sz="1400" dirty="0"/>
              <a:t>Kill 2+ enemy units this turn. (3)</a:t>
            </a:r>
          </a:p>
        </p:txBody>
      </p:sp>
      <p:sp>
        <p:nvSpPr>
          <p:cNvPr id="17" name="TextBox 16">
            <a:extLst>
              <a:ext uri="{FF2B5EF4-FFF2-40B4-BE49-F238E27FC236}">
                <a16:creationId xmlns:a16="http://schemas.microsoft.com/office/drawing/2014/main" id="{3815AC17-9034-29ED-DAE8-06C659EB6D18}"/>
              </a:ext>
            </a:extLst>
          </p:cNvPr>
          <p:cNvSpPr txBox="1"/>
          <p:nvPr/>
        </p:nvSpPr>
        <p:spPr>
          <a:xfrm>
            <a:off x="3220213" y="1990797"/>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Initiative</a:t>
            </a:r>
          </a:p>
        </p:txBody>
      </p:sp>
      <p:sp>
        <p:nvSpPr>
          <p:cNvPr id="18" name="TextBox 17">
            <a:extLst>
              <a:ext uri="{FF2B5EF4-FFF2-40B4-BE49-F238E27FC236}">
                <a16:creationId xmlns:a16="http://schemas.microsoft.com/office/drawing/2014/main" id="{5751E487-369B-1B50-BB50-3FFDDC3BBDBF}"/>
              </a:ext>
            </a:extLst>
          </p:cNvPr>
          <p:cNvSpPr txBox="1"/>
          <p:nvPr/>
        </p:nvSpPr>
        <p:spPr>
          <a:xfrm>
            <a:off x="3229543" y="2401657"/>
            <a:ext cx="1796143" cy="646331"/>
          </a:xfrm>
          <a:prstGeom prst="rect">
            <a:avLst/>
          </a:prstGeom>
          <a:noFill/>
          <a:ln w="6350">
            <a:solidFill>
              <a:schemeClr val="tx1"/>
            </a:solidFill>
          </a:ln>
        </p:spPr>
        <p:txBody>
          <a:bodyPr wrap="square" rtlCol="0">
            <a:spAutoFit/>
          </a:bodyPr>
          <a:lstStyle/>
          <a:p>
            <a:r>
              <a:rPr lang="en-GB" sz="1200" i="1" dirty="0">
                <a:solidFill>
                  <a:srgbClr val="0070C0"/>
                </a:solidFill>
              </a:rPr>
              <a:t>At the start of the turn claim initiative if you did not win the roll</a:t>
            </a:r>
          </a:p>
        </p:txBody>
      </p:sp>
      <p:sp>
        <p:nvSpPr>
          <p:cNvPr id="19" name="TextBox 18">
            <a:extLst>
              <a:ext uri="{FF2B5EF4-FFF2-40B4-BE49-F238E27FC236}">
                <a16:creationId xmlns:a16="http://schemas.microsoft.com/office/drawing/2014/main" id="{1ABFC033-8AAC-9170-F47A-76D45596F8C4}"/>
              </a:ext>
            </a:extLst>
          </p:cNvPr>
          <p:cNvSpPr txBox="1"/>
          <p:nvPr/>
        </p:nvSpPr>
        <p:spPr>
          <a:xfrm>
            <a:off x="3223010" y="3139396"/>
            <a:ext cx="1802674" cy="430887"/>
          </a:xfrm>
          <a:prstGeom prst="rect">
            <a:avLst/>
          </a:prstGeom>
          <a:noFill/>
          <a:ln w="9525">
            <a:solidFill>
              <a:schemeClr val="tx1"/>
            </a:solidFill>
          </a:ln>
        </p:spPr>
        <p:txBody>
          <a:bodyPr wrap="square" rtlCol="0">
            <a:spAutoFit/>
          </a:bodyPr>
          <a:lstStyle/>
          <a:p>
            <a:r>
              <a:rPr lang="en-GB" sz="1100" i="1" dirty="0">
                <a:solidFill>
                  <a:srgbClr val="FF0000"/>
                </a:solidFill>
              </a:rPr>
              <a:t>Cancelled by enemy Initiative</a:t>
            </a:r>
            <a:endParaRPr lang="en-GB" sz="1100" i="1" dirty="0">
              <a:solidFill>
                <a:srgbClr val="0070C0"/>
              </a:solidFill>
            </a:endParaRPr>
          </a:p>
        </p:txBody>
      </p:sp>
      <p:sp>
        <p:nvSpPr>
          <p:cNvPr id="20" name="Isosceles Triangle 19">
            <a:extLst>
              <a:ext uri="{FF2B5EF4-FFF2-40B4-BE49-F238E27FC236}">
                <a16:creationId xmlns:a16="http://schemas.microsoft.com/office/drawing/2014/main" id="{05854364-6615-A497-752F-A903B6EF5192}"/>
              </a:ext>
            </a:extLst>
          </p:cNvPr>
          <p:cNvSpPr/>
          <p:nvPr/>
        </p:nvSpPr>
        <p:spPr>
          <a:xfrm>
            <a:off x="4799744" y="1540115"/>
            <a:ext cx="173904" cy="201954"/>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C6AA13AF-CEA3-B89D-0999-57E3D58C25F4}"/>
              </a:ext>
            </a:extLst>
          </p:cNvPr>
          <p:cNvSpPr txBox="1"/>
          <p:nvPr/>
        </p:nvSpPr>
        <p:spPr>
          <a:xfrm>
            <a:off x="5685211" y="762826"/>
            <a:ext cx="1796143" cy="393954"/>
          </a:xfrm>
          <a:prstGeom prst="rect">
            <a:avLst/>
          </a:prstGeom>
          <a:noFill/>
          <a:ln w="6350">
            <a:solidFill>
              <a:schemeClr val="tx1"/>
            </a:solidFill>
          </a:ln>
        </p:spPr>
        <p:txBody>
          <a:bodyPr wrap="square" rtlCol="0">
            <a:spAutoFit/>
          </a:bodyPr>
          <a:lstStyle/>
          <a:p>
            <a:pPr algn="ctr"/>
            <a:r>
              <a:rPr lang="en-GB" dirty="0"/>
              <a:t>First Blood</a:t>
            </a:r>
          </a:p>
        </p:txBody>
      </p:sp>
      <p:sp>
        <p:nvSpPr>
          <p:cNvPr id="22" name="TextBox 21">
            <a:extLst>
              <a:ext uri="{FF2B5EF4-FFF2-40B4-BE49-F238E27FC236}">
                <a16:creationId xmlns:a16="http://schemas.microsoft.com/office/drawing/2014/main" id="{CF2B40D2-6DAB-5A0B-0699-916ED560271D}"/>
              </a:ext>
            </a:extLst>
          </p:cNvPr>
          <p:cNvSpPr txBox="1"/>
          <p:nvPr/>
        </p:nvSpPr>
        <p:spPr>
          <a:xfrm>
            <a:off x="5685211" y="1212189"/>
            <a:ext cx="1796143" cy="523220"/>
          </a:xfrm>
          <a:prstGeom prst="rect">
            <a:avLst/>
          </a:prstGeom>
          <a:noFill/>
          <a:ln w="6350">
            <a:solidFill>
              <a:schemeClr val="tx1"/>
            </a:solidFill>
          </a:ln>
        </p:spPr>
        <p:txBody>
          <a:bodyPr wrap="square" rtlCol="0">
            <a:spAutoFit/>
          </a:bodyPr>
          <a:lstStyle/>
          <a:p>
            <a:r>
              <a:rPr lang="en-GB" sz="1400" dirty="0"/>
              <a:t>Kill the first enemy unit this turn. (3)</a:t>
            </a:r>
          </a:p>
        </p:txBody>
      </p:sp>
      <p:sp>
        <p:nvSpPr>
          <p:cNvPr id="23" name="TextBox 22">
            <a:extLst>
              <a:ext uri="{FF2B5EF4-FFF2-40B4-BE49-F238E27FC236}">
                <a16:creationId xmlns:a16="http://schemas.microsoft.com/office/drawing/2014/main" id="{D4E2D0B9-9CF6-4778-D3C7-525100FD95F3}"/>
              </a:ext>
            </a:extLst>
          </p:cNvPr>
          <p:cNvSpPr txBox="1"/>
          <p:nvPr/>
        </p:nvSpPr>
        <p:spPr>
          <a:xfrm>
            <a:off x="5685211" y="2139652"/>
            <a:ext cx="1796143" cy="393954"/>
          </a:xfrm>
          <a:prstGeom prst="rect">
            <a:avLst/>
          </a:prstGeom>
          <a:noFill/>
          <a:ln w="6350">
            <a:solidFill>
              <a:schemeClr val="tx1"/>
            </a:solidFill>
          </a:ln>
        </p:spPr>
        <p:txBody>
          <a:bodyPr wrap="square" rtlCol="0">
            <a:spAutoFit/>
          </a:bodyPr>
          <a:lstStyle/>
          <a:p>
            <a:pPr algn="ctr"/>
            <a:r>
              <a:rPr lang="en-GB" i="1" dirty="0" err="1">
                <a:solidFill>
                  <a:srgbClr val="0070C0"/>
                </a:solidFill>
              </a:rPr>
              <a:t>Arrowstorm</a:t>
            </a:r>
            <a:endParaRPr lang="en-GB" i="1" dirty="0">
              <a:solidFill>
                <a:srgbClr val="0070C0"/>
              </a:solidFill>
            </a:endParaRPr>
          </a:p>
        </p:txBody>
      </p:sp>
      <p:sp>
        <p:nvSpPr>
          <p:cNvPr id="24" name="TextBox 23">
            <a:extLst>
              <a:ext uri="{FF2B5EF4-FFF2-40B4-BE49-F238E27FC236}">
                <a16:creationId xmlns:a16="http://schemas.microsoft.com/office/drawing/2014/main" id="{4D488B61-0C2E-9149-06CB-B24364BD1FE5}"/>
              </a:ext>
            </a:extLst>
          </p:cNvPr>
          <p:cNvSpPr txBox="1"/>
          <p:nvPr/>
        </p:nvSpPr>
        <p:spPr>
          <a:xfrm>
            <a:off x="5685211" y="2559842"/>
            <a:ext cx="1796143" cy="954107"/>
          </a:xfrm>
          <a:prstGeom prst="rect">
            <a:avLst/>
          </a:prstGeom>
          <a:noFill/>
          <a:ln w="6350">
            <a:solidFill>
              <a:schemeClr val="tx1"/>
            </a:solidFill>
          </a:ln>
        </p:spPr>
        <p:txBody>
          <a:bodyPr wrap="square" rtlCol="0">
            <a:spAutoFit/>
          </a:bodyPr>
          <a:lstStyle/>
          <a:p>
            <a:r>
              <a:rPr lang="en-GB" sz="1400" i="1" dirty="0">
                <a:solidFill>
                  <a:srgbClr val="0070C0"/>
                </a:solidFill>
              </a:rPr>
              <a:t>An enemy unit receiving damage from missile fire suffers Stagger.</a:t>
            </a:r>
          </a:p>
        </p:txBody>
      </p:sp>
      <p:sp>
        <p:nvSpPr>
          <p:cNvPr id="25" name="Isosceles Triangle 24">
            <a:extLst>
              <a:ext uri="{FF2B5EF4-FFF2-40B4-BE49-F238E27FC236}">
                <a16:creationId xmlns:a16="http://schemas.microsoft.com/office/drawing/2014/main" id="{FD889D60-CBA7-061E-C7C8-D61383219515}"/>
              </a:ext>
            </a:extLst>
          </p:cNvPr>
          <p:cNvSpPr/>
          <p:nvPr/>
        </p:nvSpPr>
        <p:spPr>
          <a:xfrm>
            <a:off x="7271433" y="1476793"/>
            <a:ext cx="173904" cy="201954"/>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Box 25">
            <a:extLst>
              <a:ext uri="{FF2B5EF4-FFF2-40B4-BE49-F238E27FC236}">
                <a16:creationId xmlns:a16="http://schemas.microsoft.com/office/drawing/2014/main" id="{67606FB5-0010-4925-DA1D-9CB52E69C185}"/>
              </a:ext>
            </a:extLst>
          </p:cNvPr>
          <p:cNvSpPr txBox="1"/>
          <p:nvPr/>
        </p:nvSpPr>
        <p:spPr>
          <a:xfrm>
            <a:off x="7994247" y="758661"/>
            <a:ext cx="1796143" cy="393954"/>
          </a:xfrm>
          <a:prstGeom prst="rect">
            <a:avLst/>
          </a:prstGeom>
          <a:noFill/>
          <a:ln w="6350">
            <a:solidFill>
              <a:schemeClr val="tx1"/>
            </a:solidFill>
          </a:ln>
        </p:spPr>
        <p:txBody>
          <a:bodyPr wrap="square" rtlCol="0">
            <a:spAutoFit/>
          </a:bodyPr>
          <a:lstStyle/>
          <a:p>
            <a:pPr algn="ctr"/>
            <a:r>
              <a:rPr lang="en-GB" dirty="0"/>
              <a:t>First Blood</a:t>
            </a:r>
          </a:p>
        </p:txBody>
      </p:sp>
      <p:sp>
        <p:nvSpPr>
          <p:cNvPr id="27" name="TextBox 26">
            <a:extLst>
              <a:ext uri="{FF2B5EF4-FFF2-40B4-BE49-F238E27FC236}">
                <a16:creationId xmlns:a16="http://schemas.microsoft.com/office/drawing/2014/main" id="{BE70218B-F330-7C17-EACE-E5A956A8FD50}"/>
              </a:ext>
            </a:extLst>
          </p:cNvPr>
          <p:cNvSpPr txBox="1"/>
          <p:nvPr/>
        </p:nvSpPr>
        <p:spPr>
          <a:xfrm>
            <a:off x="7994247" y="1208024"/>
            <a:ext cx="1796143" cy="523220"/>
          </a:xfrm>
          <a:prstGeom prst="rect">
            <a:avLst/>
          </a:prstGeom>
          <a:noFill/>
          <a:ln w="6350">
            <a:solidFill>
              <a:schemeClr val="tx1"/>
            </a:solidFill>
          </a:ln>
        </p:spPr>
        <p:txBody>
          <a:bodyPr wrap="square" rtlCol="0">
            <a:spAutoFit/>
          </a:bodyPr>
          <a:lstStyle/>
          <a:p>
            <a:r>
              <a:rPr lang="en-GB" sz="1400" dirty="0"/>
              <a:t>Kill the first enemy unit this turn. (3)</a:t>
            </a:r>
          </a:p>
        </p:txBody>
      </p:sp>
      <p:sp>
        <p:nvSpPr>
          <p:cNvPr id="28" name="Isosceles Triangle 27">
            <a:extLst>
              <a:ext uri="{FF2B5EF4-FFF2-40B4-BE49-F238E27FC236}">
                <a16:creationId xmlns:a16="http://schemas.microsoft.com/office/drawing/2014/main" id="{0FF51BFD-916C-8E5D-A935-0585FE2B8DDA}"/>
              </a:ext>
            </a:extLst>
          </p:cNvPr>
          <p:cNvSpPr/>
          <p:nvPr/>
        </p:nvSpPr>
        <p:spPr>
          <a:xfrm>
            <a:off x="9576014" y="1468841"/>
            <a:ext cx="173904" cy="201954"/>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a:extLst>
              <a:ext uri="{FF2B5EF4-FFF2-40B4-BE49-F238E27FC236}">
                <a16:creationId xmlns:a16="http://schemas.microsoft.com/office/drawing/2014/main" id="{7EA9A752-5987-C774-0B76-C30CA385AF17}"/>
              </a:ext>
            </a:extLst>
          </p:cNvPr>
          <p:cNvSpPr txBox="1"/>
          <p:nvPr/>
        </p:nvSpPr>
        <p:spPr>
          <a:xfrm>
            <a:off x="7995003" y="1882048"/>
            <a:ext cx="1796143" cy="393954"/>
          </a:xfrm>
          <a:prstGeom prst="rect">
            <a:avLst/>
          </a:prstGeom>
          <a:noFill/>
          <a:ln w="6350">
            <a:solidFill>
              <a:schemeClr val="tx1"/>
            </a:solidFill>
          </a:ln>
        </p:spPr>
        <p:txBody>
          <a:bodyPr wrap="square" rtlCol="0">
            <a:spAutoFit/>
          </a:bodyPr>
          <a:lstStyle/>
          <a:p>
            <a:pPr algn="ctr"/>
            <a:r>
              <a:rPr lang="en-GB" i="1" dirty="0">
                <a:solidFill>
                  <a:srgbClr val="0070C0"/>
                </a:solidFill>
              </a:rPr>
              <a:t>Conch</a:t>
            </a:r>
          </a:p>
        </p:txBody>
      </p:sp>
      <p:sp>
        <p:nvSpPr>
          <p:cNvPr id="30" name="TextBox 29">
            <a:extLst>
              <a:ext uri="{FF2B5EF4-FFF2-40B4-BE49-F238E27FC236}">
                <a16:creationId xmlns:a16="http://schemas.microsoft.com/office/drawing/2014/main" id="{F0EBFE90-F4CA-13EC-C0FA-F2D7E3BC0090}"/>
              </a:ext>
            </a:extLst>
          </p:cNvPr>
          <p:cNvSpPr txBox="1"/>
          <p:nvPr/>
        </p:nvSpPr>
        <p:spPr>
          <a:xfrm>
            <a:off x="8001826" y="2281766"/>
            <a:ext cx="1796143" cy="830997"/>
          </a:xfrm>
          <a:prstGeom prst="rect">
            <a:avLst/>
          </a:prstGeom>
          <a:noFill/>
          <a:ln w="6350">
            <a:solidFill>
              <a:schemeClr val="tx1"/>
            </a:solidFill>
          </a:ln>
        </p:spPr>
        <p:txBody>
          <a:bodyPr wrap="square" rtlCol="0">
            <a:spAutoFit/>
          </a:bodyPr>
          <a:lstStyle/>
          <a:p>
            <a:r>
              <a:rPr lang="en-GB" sz="1200" i="1" dirty="0">
                <a:solidFill>
                  <a:srgbClr val="0070C0"/>
                </a:solidFill>
              </a:rPr>
              <a:t>Immediately activate a second unit using a card after the end of your current activation</a:t>
            </a:r>
          </a:p>
        </p:txBody>
      </p:sp>
      <p:sp>
        <p:nvSpPr>
          <p:cNvPr id="31" name="TextBox 30">
            <a:extLst>
              <a:ext uri="{FF2B5EF4-FFF2-40B4-BE49-F238E27FC236}">
                <a16:creationId xmlns:a16="http://schemas.microsoft.com/office/drawing/2014/main" id="{E8D40D3D-36D2-2044-3EF4-9DE684AC2522}"/>
              </a:ext>
            </a:extLst>
          </p:cNvPr>
          <p:cNvSpPr txBox="1"/>
          <p:nvPr/>
        </p:nvSpPr>
        <p:spPr>
          <a:xfrm>
            <a:off x="7981646" y="3122231"/>
            <a:ext cx="1802674" cy="461665"/>
          </a:xfrm>
          <a:prstGeom prst="rect">
            <a:avLst/>
          </a:prstGeom>
          <a:noFill/>
          <a:ln w="9525">
            <a:solidFill>
              <a:schemeClr val="tx1"/>
            </a:solidFill>
          </a:ln>
        </p:spPr>
        <p:txBody>
          <a:bodyPr wrap="square" rtlCol="0">
            <a:spAutoFit/>
          </a:bodyPr>
          <a:lstStyle/>
          <a:p>
            <a:r>
              <a:rPr lang="en-GB" sz="1200" i="1" dirty="0">
                <a:solidFill>
                  <a:srgbClr val="FF0000"/>
                </a:solidFill>
              </a:rPr>
              <a:t>Cancelled by enemy ‘Conch’</a:t>
            </a:r>
          </a:p>
        </p:txBody>
      </p:sp>
    </p:spTree>
    <p:extLst>
      <p:ext uri="{BB962C8B-B14F-4D97-AF65-F5344CB8AC3E}">
        <p14:creationId xmlns:p14="http://schemas.microsoft.com/office/powerpoint/2010/main" val="49182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E04BF-D502-6F86-F010-569F312E8AA5}"/>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DEA71496-B66D-86F2-9FB9-589920228C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230" y="605487"/>
            <a:ext cx="2280102" cy="3176291"/>
          </a:xfrm>
          <a:prstGeom prst="rect">
            <a:avLst/>
          </a:prstGeom>
        </p:spPr>
      </p:pic>
      <p:pic>
        <p:nvPicPr>
          <p:cNvPr id="9" name="Picture 8">
            <a:extLst>
              <a:ext uri="{FF2B5EF4-FFF2-40B4-BE49-F238E27FC236}">
                <a16:creationId xmlns:a16="http://schemas.microsoft.com/office/drawing/2014/main" id="{1940CE4B-7111-2CF6-DBDC-49AABEF29E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59267" y="605487"/>
            <a:ext cx="2280102" cy="3176291"/>
          </a:xfrm>
          <a:prstGeom prst="rect">
            <a:avLst/>
          </a:prstGeom>
        </p:spPr>
      </p:pic>
      <p:pic>
        <p:nvPicPr>
          <p:cNvPr id="10" name="Picture 9">
            <a:extLst>
              <a:ext uri="{FF2B5EF4-FFF2-40B4-BE49-F238E27FC236}">
                <a16:creationId xmlns:a16="http://schemas.microsoft.com/office/drawing/2014/main" id="{3B06BE11-66B9-71A2-FAEB-C5F60E2D845B}"/>
              </a:ext>
            </a:extLst>
          </p:cNvPr>
          <p:cNvPicPr>
            <a:picLocks noChangeAspect="1"/>
          </p:cNvPicPr>
          <p:nvPr/>
        </p:nvPicPr>
        <p:blipFill>
          <a:blip r:embed="rId2"/>
          <a:stretch>
            <a:fillRect/>
          </a:stretch>
        </p:blipFill>
        <p:spPr>
          <a:xfrm>
            <a:off x="2972498" y="605487"/>
            <a:ext cx="2280102" cy="3176291"/>
          </a:xfrm>
          <a:prstGeom prst="rect">
            <a:avLst/>
          </a:prstGeom>
        </p:spPr>
      </p:pic>
      <p:pic>
        <p:nvPicPr>
          <p:cNvPr id="11" name="Picture 10">
            <a:extLst>
              <a:ext uri="{FF2B5EF4-FFF2-40B4-BE49-F238E27FC236}">
                <a16:creationId xmlns:a16="http://schemas.microsoft.com/office/drawing/2014/main" id="{FDBD681F-EC01-B95E-E99C-424732C4D8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01250" y="605487"/>
            <a:ext cx="2280102" cy="3176291"/>
          </a:xfrm>
          <a:prstGeom prst="rect">
            <a:avLst/>
          </a:prstGeom>
        </p:spPr>
      </p:pic>
      <p:pic>
        <p:nvPicPr>
          <p:cNvPr id="12" name="Picture 11">
            <a:extLst>
              <a:ext uri="{FF2B5EF4-FFF2-40B4-BE49-F238E27FC236}">
                <a16:creationId xmlns:a16="http://schemas.microsoft.com/office/drawing/2014/main" id="{CFD4C8CE-6F16-B51B-973F-9A897172D9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230" y="3846319"/>
            <a:ext cx="2280102" cy="3176291"/>
          </a:xfrm>
          <a:prstGeom prst="rect">
            <a:avLst/>
          </a:prstGeom>
        </p:spPr>
      </p:pic>
      <p:pic>
        <p:nvPicPr>
          <p:cNvPr id="13" name="Picture 12">
            <a:extLst>
              <a:ext uri="{FF2B5EF4-FFF2-40B4-BE49-F238E27FC236}">
                <a16:creationId xmlns:a16="http://schemas.microsoft.com/office/drawing/2014/main" id="{330EBF0F-C5AB-0979-1B43-3956931333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1708" y="3846319"/>
            <a:ext cx="2280102" cy="3176291"/>
          </a:xfrm>
          <a:prstGeom prst="rect">
            <a:avLst/>
          </a:prstGeom>
        </p:spPr>
      </p:pic>
      <p:pic>
        <p:nvPicPr>
          <p:cNvPr id="14" name="Picture 13">
            <a:extLst>
              <a:ext uri="{FF2B5EF4-FFF2-40B4-BE49-F238E27FC236}">
                <a16:creationId xmlns:a16="http://schemas.microsoft.com/office/drawing/2014/main" id="{DC0A8934-226E-0354-426F-022ADF7A5ADD}"/>
              </a:ext>
            </a:extLst>
          </p:cNvPr>
          <p:cNvPicPr>
            <a:picLocks noChangeAspect="1"/>
          </p:cNvPicPr>
          <p:nvPr/>
        </p:nvPicPr>
        <p:blipFill>
          <a:blip r:embed="rId2"/>
          <a:stretch>
            <a:fillRect/>
          </a:stretch>
        </p:blipFill>
        <p:spPr>
          <a:xfrm>
            <a:off x="2984939" y="3846319"/>
            <a:ext cx="2280102" cy="3176291"/>
          </a:xfrm>
          <a:prstGeom prst="rect">
            <a:avLst/>
          </a:prstGeom>
        </p:spPr>
      </p:pic>
      <p:pic>
        <p:nvPicPr>
          <p:cNvPr id="15" name="Picture 14">
            <a:extLst>
              <a:ext uri="{FF2B5EF4-FFF2-40B4-BE49-F238E27FC236}">
                <a16:creationId xmlns:a16="http://schemas.microsoft.com/office/drawing/2014/main" id="{D8368812-BBDE-17B9-1CC5-11200C079E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691" y="3846319"/>
            <a:ext cx="2280102" cy="3176291"/>
          </a:xfrm>
          <a:prstGeom prst="rect">
            <a:avLst/>
          </a:prstGeom>
        </p:spPr>
      </p:pic>
      <p:pic>
        <p:nvPicPr>
          <p:cNvPr id="3" name="Picture 2">
            <a:extLst>
              <a:ext uri="{FF2B5EF4-FFF2-40B4-BE49-F238E27FC236}">
                <a16:creationId xmlns:a16="http://schemas.microsoft.com/office/drawing/2014/main" id="{A0A2F92A-75D7-4A8A-334E-0C61CFD0A66D}"/>
              </a:ext>
            </a:extLst>
          </p:cNvPr>
          <p:cNvPicPr>
            <a:picLocks noChangeAspect="1"/>
          </p:cNvPicPr>
          <p:nvPr/>
        </p:nvPicPr>
        <p:blipFill>
          <a:blip r:embed="rId3">
            <a:extLst>
              <a:ext uri="{28A0092B-C50C-407E-A947-70E740481C1C}">
                <a14:useLocalDpi xmlns:a14="http://schemas.microsoft.com/office/drawing/2010/main" val="0"/>
              </a:ext>
            </a:extLst>
          </a:blip>
          <a:srcRect r="62933" b="51495"/>
          <a:stretch/>
        </p:blipFill>
        <p:spPr>
          <a:xfrm>
            <a:off x="646388" y="601500"/>
            <a:ext cx="2259605" cy="3164713"/>
          </a:xfrm>
          <a:prstGeom prst="rect">
            <a:avLst/>
          </a:prstGeom>
        </p:spPr>
      </p:pic>
      <p:pic>
        <p:nvPicPr>
          <p:cNvPr id="4" name="Picture 3">
            <a:extLst>
              <a:ext uri="{FF2B5EF4-FFF2-40B4-BE49-F238E27FC236}">
                <a16:creationId xmlns:a16="http://schemas.microsoft.com/office/drawing/2014/main" id="{55EECB36-8BD4-CCCE-2B6B-CC790B9EC6DB}"/>
              </a:ext>
            </a:extLst>
          </p:cNvPr>
          <p:cNvPicPr>
            <a:picLocks noChangeAspect="1"/>
          </p:cNvPicPr>
          <p:nvPr/>
        </p:nvPicPr>
        <p:blipFill>
          <a:blip r:embed="rId3">
            <a:extLst>
              <a:ext uri="{28A0092B-C50C-407E-A947-70E740481C1C}">
                <a14:useLocalDpi xmlns:a14="http://schemas.microsoft.com/office/drawing/2010/main" val="0"/>
              </a:ext>
            </a:extLst>
          </a:blip>
          <a:srcRect r="62933" b="51495"/>
          <a:stretch/>
        </p:blipFill>
        <p:spPr>
          <a:xfrm>
            <a:off x="2978814" y="620676"/>
            <a:ext cx="2259605" cy="3164713"/>
          </a:xfrm>
          <a:prstGeom prst="rect">
            <a:avLst/>
          </a:prstGeom>
        </p:spPr>
      </p:pic>
      <p:pic>
        <p:nvPicPr>
          <p:cNvPr id="5" name="Picture 4">
            <a:extLst>
              <a:ext uri="{FF2B5EF4-FFF2-40B4-BE49-F238E27FC236}">
                <a16:creationId xmlns:a16="http://schemas.microsoft.com/office/drawing/2014/main" id="{F0084059-2BEC-7761-CB30-ED267184A174}"/>
              </a:ext>
            </a:extLst>
          </p:cNvPr>
          <p:cNvPicPr>
            <a:picLocks noChangeAspect="1"/>
          </p:cNvPicPr>
          <p:nvPr/>
        </p:nvPicPr>
        <p:blipFill>
          <a:blip r:embed="rId3">
            <a:extLst>
              <a:ext uri="{28A0092B-C50C-407E-A947-70E740481C1C}">
                <a14:useLocalDpi xmlns:a14="http://schemas.microsoft.com/office/drawing/2010/main" val="0"/>
              </a:ext>
            </a:extLst>
          </a:blip>
          <a:srcRect r="62933" b="51495"/>
          <a:stretch/>
        </p:blipFill>
        <p:spPr>
          <a:xfrm>
            <a:off x="5467678" y="608565"/>
            <a:ext cx="2259605" cy="3164713"/>
          </a:xfrm>
          <a:prstGeom prst="rect">
            <a:avLst/>
          </a:prstGeom>
        </p:spPr>
      </p:pic>
      <p:pic>
        <p:nvPicPr>
          <p:cNvPr id="6" name="Picture 5">
            <a:extLst>
              <a:ext uri="{FF2B5EF4-FFF2-40B4-BE49-F238E27FC236}">
                <a16:creationId xmlns:a16="http://schemas.microsoft.com/office/drawing/2014/main" id="{AD881090-AA7C-8C2E-6729-FB0D4A826DA6}"/>
              </a:ext>
            </a:extLst>
          </p:cNvPr>
          <p:cNvPicPr>
            <a:picLocks noChangeAspect="1"/>
          </p:cNvPicPr>
          <p:nvPr/>
        </p:nvPicPr>
        <p:blipFill>
          <a:blip r:embed="rId3">
            <a:extLst>
              <a:ext uri="{28A0092B-C50C-407E-A947-70E740481C1C}">
                <a14:useLocalDpi xmlns:a14="http://schemas.microsoft.com/office/drawing/2010/main" val="0"/>
              </a:ext>
            </a:extLst>
          </a:blip>
          <a:srcRect r="62933" b="51495"/>
          <a:stretch/>
        </p:blipFill>
        <p:spPr>
          <a:xfrm>
            <a:off x="7799095" y="614621"/>
            <a:ext cx="2259605" cy="3164713"/>
          </a:xfrm>
          <a:prstGeom prst="rect">
            <a:avLst/>
          </a:prstGeom>
        </p:spPr>
      </p:pic>
      <p:sp>
        <p:nvSpPr>
          <p:cNvPr id="7" name="TextBox 6">
            <a:extLst>
              <a:ext uri="{FF2B5EF4-FFF2-40B4-BE49-F238E27FC236}">
                <a16:creationId xmlns:a16="http://schemas.microsoft.com/office/drawing/2014/main" id="{371C8955-977E-A25A-2EE7-CFE7C08D9BF0}"/>
              </a:ext>
            </a:extLst>
          </p:cNvPr>
          <p:cNvSpPr txBox="1"/>
          <p:nvPr/>
        </p:nvSpPr>
        <p:spPr>
          <a:xfrm>
            <a:off x="889166" y="733877"/>
            <a:ext cx="1796143" cy="393954"/>
          </a:xfrm>
          <a:prstGeom prst="rect">
            <a:avLst/>
          </a:prstGeom>
          <a:solidFill>
            <a:srgbClr val="0066FF">
              <a:alpha val="30196"/>
            </a:srgbClr>
          </a:solidFill>
          <a:ln w="6350">
            <a:solidFill>
              <a:schemeClr val="bg1"/>
            </a:solidFill>
          </a:ln>
        </p:spPr>
        <p:txBody>
          <a:bodyPr wrap="square" rtlCol="0">
            <a:spAutoFit/>
          </a:bodyPr>
          <a:lstStyle/>
          <a:p>
            <a:pPr algn="ctr"/>
            <a:r>
              <a:rPr lang="en-GB" b="1" dirty="0">
                <a:solidFill>
                  <a:schemeClr val="bg1"/>
                </a:solidFill>
              </a:rPr>
              <a:t>Barrier</a:t>
            </a:r>
          </a:p>
        </p:txBody>
      </p:sp>
      <p:sp>
        <p:nvSpPr>
          <p:cNvPr id="16" name="TextBox 15">
            <a:extLst>
              <a:ext uri="{FF2B5EF4-FFF2-40B4-BE49-F238E27FC236}">
                <a16:creationId xmlns:a16="http://schemas.microsoft.com/office/drawing/2014/main" id="{C6FF377C-292C-5D20-46DE-A78FB9A65EDC}"/>
              </a:ext>
            </a:extLst>
          </p:cNvPr>
          <p:cNvSpPr txBox="1"/>
          <p:nvPr/>
        </p:nvSpPr>
        <p:spPr>
          <a:xfrm>
            <a:off x="889166" y="1153581"/>
            <a:ext cx="1796143" cy="1754326"/>
          </a:xfrm>
          <a:prstGeom prst="rect">
            <a:avLst/>
          </a:prstGeom>
          <a:solidFill>
            <a:srgbClr val="0066FF">
              <a:alpha val="30196"/>
            </a:srgbClr>
          </a:solidFill>
          <a:ln w="6350">
            <a:solidFill>
              <a:schemeClr val="bg1"/>
            </a:solidFill>
          </a:ln>
        </p:spPr>
        <p:txBody>
          <a:bodyPr wrap="square" rtlCol="0">
            <a:spAutoFit/>
          </a:bodyPr>
          <a:lstStyle/>
          <a:p>
            <a:r>
              <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Creates a 3 hex dangerous terrain barrier. This requires +2 movement points to </a:t>
            </a:r>
            <a:r>
              <a:rPr lang="en-GB" sz="1200" i="1" dirty="0">
                <a:solidFill>
                  <a:schemeClr val="bg1"/>
                </a:solidFill>
                <a:latin typeface="Calibri" panose="020F0502020204030204" pitchFamily="34" charset="0"/>
                <a:ea typeface="Calibri" panose="020F0502020204030204" pitchFamily="34" charset="0"/>
                <a:cs typeface="Times New Roman" panose="02020603050405020304" pitchFamily="18" charset="0"/>
              </a:rPr>
              <a:t>enter</a:t>
            </a:r>
            <a:r>
              <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 for ALL units. A unit entering suffers a one die attack (no DF roll) and must stop immediately in the hex if damaged.</a:t>
            </a:r>
            <a:endParaRPr lang="en-GB" sz="1400" dirty="0">
              <a:solidFill>
                <a:schemeClr val="bg1"/>
              </a:solidFill>
            </a:endParaRPr>
          </a:p>
        </p:txBody>
      </p:sp>
      <p:sp>
        <p:nvSpPr>
          <p:cNvPr id="17" name="TextBox 16">
            <a:extLst>
              <a:ext uri="{FF2B5EF4-FFF2-40B4-BE49-F238E27FC236}">
                <a16:creationId xmlns:a16="http://schemas.microsoft.com/office/drawing/2014/main" id="{818F61D4-6F3A-FA47-0C8E-F8619104C938}"/>
              </a:ext>
            </a:extLst>
          </p:cNvPr>
          <p:cNvSpPr txBox="1"/>
          <p:nvPr/>
        </p:nvSpPr>
        <p:spPr>
          <a:xfrm>
            <a:off x="889165" y="3225829"/>
            <a:ext cx="1802674" cy="307777"/>
          </a:xfrm>
          <a:prstGeom prst="rect">
            <a:avLst/>
          </a:prstGeom>
          <a:solidFill>
            <a:srgbClr val="0066FF">
              <a:alpha val="30196"/>
            </a:srgbClr>
          </a:solidFill>
          <a:ln w="6350">
            <a:solidFill>
              <a:schemeClr val="bg1"/>
            </a:solidFill>
          </a:ln>
        </p:spPr>
        <p:txBody>
          <a:bodyPr wrap="square" rtlCol="0">
            <a:spAutoFit/>
          </a:bodyPr>
          <a:lstStyle/>
          <a:p>
            <a:pPr algn="ctr"/>
            <a:r>
              <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rPr>
              <a:t>End of turn removal</a:t>
            </a:r>
            <a:endParaRPr lang="en-GB" sz="1400" dirty="0">
              <a:solidFill>
                <a:schemeClr val="bg1"/>
              </a:solidFill>
            </a:endParaRPr>
          </a:p>
        </p:txBody>
      </p:sp>
      <p:sp>
        <p:nvSpPr>
          <p:cNvPr id="18" name="TextBox 17">
            <a:extLst>
              <a:ext uri="{FF2B5EF4-FFF2-40B4-BE49-F238E27FC236}">
                <a16:creationId xmlns:a16="http://schemas.microsoft.com/office/drawing/2014/main" id="{FD9EE38A-4099-7CAF-C0A4-533EB1C9EBE9}"/>
              </a:ext>
            </a:extLst>
          </p:cNvPr>
          <p:cNvSpPr txBox="1"/>
          <p:nvPr/>
        </p:nvSpPr>
        <p:spPr>
          <a:xfrm>
            <a:off x="3204229" y="751898"/>
            <a:ext cx="1796143" cy="393954"/>
          </a:xfrm>
          <a:prstGeom prst="rect">
            <a:avLst/>
          </a:prstGeom>
          <a:solidFill>
            <a:srgbClr val="0066FF">
              <a:alpha val="30196"/>
            </a:srgbClr>
          </a:solidFill>
          <a:ln w="6350">
            <a:solidFill>
              <a:schemeClr val="bg1"/>
            </a:solidFill>
          </a:ln>
        </p:spPr>
        <p:txBody>
          <a:bodyPr wrap="square" rtlCol="0">
            <a:spAutoFit/>
          </a:bodyPr>
          <a:lstStyle/>
          <a:p>
            <a:pPr algn="ctr"/>
            <a:r>
              <a:rPr lang="en-GB" dirty="0">
                <a:solidFill>
                  <a:schemeClr val="bg1"/>
                </a:solidFill>
              </a:rPr>
              <a:t>Blind</a:t>
            </a:r>
          </a:p>
        </p:txBody>
      </p:sp>
      <p:sp>
        <p:nvSpPr>
          <p:cNvPr id="19" name="TextBox 18">
            <a:extLst>
              <a:ext uri="{FF2B5EF4-FFF2-40B4-BE49-F238E27FC236}">
                <a16:creationId xmlns:a16="http://schemas.microsoft.com/office/drawing/2014/main" id="{FF48A377-437A-38E0-102B-0BB692083B4D}"/>
              </a:ext>
            </a:extLst>
          </p:cNvPr>
          <p:cNvSpPr txBox="1"/>
          <p:nvPr/>
        </p:nvSpPr>
        <p:spPr>
          <a:xfrm>
            <a:off x="3204229" y="1201263"/>
            <a:ext cx="1796143" cy="1384995"/>
          </a:xfrm>
          <a:prstGeom prst="rect">
            <a:avLst/>
          </a:prstGeom>
          <a:solidFill>
            <a:srgbClr val="0066FF">
              <a:alpha val="30196"/>
            </a:srgbClr>
          </a:solidFill>
          <a:ln w="6350">
            <a:solidFill>
              <a:schemeClr val="bg1"/>
            </a:solidFill>
          </a:ln>
        </p:spPr>
        <p:txBody>
          <a:bodyPr wrap="square" rtlCol="0">
            <a:spAutoFit/>
          </a:bodyPr>
          <a:lstStyle/>
          <a:p>
            <a:r>
              <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rPr>
              <a:t>Target Unit and 2 adjacent units of any type who fail their WP duels v the spellcaster suffer disadvantage to attacks and defence.</a:t>
            </a:r>
            <a:endParaRPr lang="en-GB" sz="1400" dirty="0">
              <a:solidFill>
                <a:schemeClr val="bg1"/>
              </a:solidFill>
            </a:endParaRPr>
          </a:p>
        </p:txBody>
      </p:sp>
      <p:sp>
        <p:nvSpPr>
          <p:cNvPr id="20" name="TextBox 19">
            <a:extLst>
              <a:ext uri="{FF2B5EF4-FFF2-40B4-BE49-F238E27FC236}">
                <a16:creationId xmlns:a16="http://schemas.microsoft.com/office/drawing/2014/main" id="{2CD3AD21-71E0-8403-7229-FC48583422CD}"/>
              </a:ext>
            </a:extLst>
          </p:cNvPr>
          <p:cNvSpPr txBox="1"/>
          <p:nvPr/>
        </p:nvSpPr>
        <p:spPr>
          <a:xfrm>
            <a:off x="3203556" y="3226367"/>
            <a:ext cx="1802674" cy="307777"/>
          </a:xfrm>
          <a:prstGeom prst="rect">
            <a:avLst/>
          </a:prstGeom>
          <a:solidFill>
            <a:srgbClr val="0066FF">
              <a:alpha val="30196"/>
            </a:srgbClr>
          </a:solidFill>
          <a:ln w="6350">
            <a:solidFill>
              <a:schemeClr val="bg1"/>
            </a:solidFill>
          </a:ln>
        </p:spPr>
        <p:txBody>
          <a:bodyPr wrap="square" rtlCol="0">
            <a:spAutoFit/>
          </a:bodyPr>
          <a:lstStyle/>
          <a:p>
            <a:pPr algn="ctr"/>
            <a:r>
              <a:rPr lang="en-GB" sz="1400" dirty="0">
                <a:solidFill>
                  <a:schemeClr val="bg1"/>
                </a:solidFill>
              </a:rPr>
              <a:t>End of turn removal</a:t>
            </a:r>
          </a:p>
        </p:txBody>
      </p:sp>
      <p:sp>
        <p:nvSpPr>
          <p:cNvPr id="21" name="TextBox 20">
            <a:extLst>
              <a:ext uri="{FF2B5EF4-FFF2-40B4-BE49-F238E27FC236}">
                <a16:creationId xmlns:a16="http://schemas.microsoft.com/office/drawing/2014/main" id="{9C5F71D5-FA50-D23A-D545-4C65ED650E26}"/>
              </a:ext>
            </a:extLst>
          </p:cNvPr>
          <p:cNvSpPr txBox="1"/>
          <p:nvPr/>
        </p:nvSpPr>
        <p:spPr>
          <a:xfrm>
            <a:off x="5717233" y="824764"/>
            <a:ext cx="1796143" cy="393954"/>
          </a:xfrm>
          <a:prstGeom prst="rect">
            <a:avLst/>
          </a:prstGeom>
          <a:solidFill>
            <a:srgbClr val="0066FF">
              <a:alpha val="30196"/>
            </a:srgbClr>
          </a:solidFill>
          <a:ln w="6350">
            <a:solidFill>
              <a:schemeClr val="bg1"/>
            </a:solidFill>
          </a:ln>
        </p:spPr>
        <p:txBody>
          <a:bodyPr wrap="square" rtlCol="0">
            <a:spAutoFit/>
          </a:bodyPr>
          <a:lstStyle/>
          <a:p>
            <a:pPr algn="ctr"/>
            <a:r>
              <a:rPr lang="en-GB" dirty="0">
                <a:solidFill>
                  <a:schemeClr val="bg1"/>
                </a:solidFill>
              </a:rPr>
              <a:t>Dispel</a:t>
            </a:r>
          </a:p>
        </p:txBody>
      </p:sp>
      <p:sp>
        <p:nvSpPr>
          <p:cNvPr id="22" name="TextBox 21">
            <a:extLst>
              <a:ext uri="{FF2B5EF4-FFF2-40B4-BE49-F238E27FC236}">
                <a16:creationId xmlns:a16="http://schemas.microsoft.com/office/drawing/2014/main" id="{3165D2BA-2B0D-728F-03CA-F4F476C6DA71}"/>
              </a:ext>
            </a:extLst>
          </p:cNvPr>
          <p:cNvSpPr txBox="1"/>
          <p:nvPr/>
        </p:nvSpPr>
        <p:spPr>
          <a:xfrm>
            <a:off x="5717233" y="1274129"/>
            <a:ext cx="1796143" cy="1169551"/>
          </a:xfrm>
          <a:prstGeom prst="rect">
            <a:avLst/>
          </a:prstGeom>
          <a:solidFill>
            <a:srgbClr val="0066FF">
              <a:alpha val="30196"/>
            </a:srgbClr>
          </a:solidFill>
          <a:ln w="6350">
            <a:solidFill>
              <a:schemeClr val="bg1"/>
            </a:solidFill>
          </a:ln>
        </p:spPr>
        <p:txBody>
          <a:bodyPr wrap="square" rtlCol="0">
            <a:spAutoFit/>
          </a:bodyPr>
          <a:lstStyle/>
          <a:p>
            <a:r>
              <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rPr>
              <a:t>Remove one spell effect/condi</a:t>
            </a:r>
            <a:r>
              <a:rPr lang="en-GB" sz="1400" dirty="0">
                <a:solidFill>
                  <a:schemeClr val="bg1"/>
                </a:solidFill>
                <a:latin typeface="Calibri" panose="020F0502020204030204" pitchFamily="34" charset="0"/>
                <a:ea typeface="Calibri" panose="020F0502020204030204" pitchFamily="34" charset="0"/>
              </a:rPr>
              <a:t>ti</a:t>
            </a:r>
            <a:r>
              <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rPr>
              <a:t>on on the target unit(s) / target area immediately.</a:t>
            </a:r>
            <a:endParaRPr lang="en-GB" sz="1400" dirty="0">
              <a:solidFill>
                <a:schemeClr val="bg1"/>
              </a:solidFill>
            </a:endParaRPr>
          </a:p>
        </p:txBody>
      </p:sp>
      <p:sp>
        <p:nvSpPr>
          <p:cNvPr id="23" name="TextBox 22">
            <a:extLst>
              <a:ext uri="{FF2B5EF4-FFF2-40B4-BE49-F238E27FC236}">
                <a16:creationId xmlns:a16="http://schemas.microsoft.com/office/drawing/2014/main" id="{07EDC8A5-7CB0-5B45-84D1-349D4B566758}"/>
              </a:ext>
            </a:extLst>
          </p:cNvPr>
          <p:cNvSpPr txBox="1"/>
          <p:nvPr/>
        </p:nvSpPr>
        <p:spPr>
          <a:xfrm>
            <a:off x="8036466" y="772787"/>
            <a:ext cx="1796143" cy="393954"/>
          </a:xfrm>
          <a:prstGeom prst="rect">
            <a:avLst/>
          </a:prstGeom>
          <a:solidFill>
            <a:srgbClr val="0066FF">
              <a:alpha val="30196"/>
            </a:srgbClr>
          </a:solidFill>
          <a:ln w="6350">
            <a:solidFill>
              <a:schemeClr val="bg1"/>
            </a:solidFill>
          </a:ln>
        </p:spPr>
        <p:txBody>
          <a:bodyPr wrap="square" rtlCol="0">
            <a:spAutoFit/>
          </a:bodyPr>
          <a:lstStyle/>
          <a:p>
            <a:pPr algn="ctr"/>
            <a:r>
              <a:rPr lang="en-GB" dirty="0">
                <a:solidFill>
                  <a:schemeClr val="bg1"/>
                </a:solidFill>
              </a:rPr>
              <a:t>Compel</a:t>
            </a:r>
          </a:p>
        </p:txBody>
      </p:sp>
      <p:sp>
        <p:nvSpPr>
          <p:cNvPr id="24" name="TextBox 23">
            <a:extLst>
              <a:ext uri="{FF2B5EF4-FFF2-40B4-BE49-F238E27FC236}">
                <a16:creationId xmlns:a16="http://schemas.microsoft.com/office/drawing/2014/main" id="{F6F4381E-2296-1C70-9460-EF0B3E27DEFC}"/>
              </a:ext>
            </a:extLst>
          </p:cNvPr>
          <p:cNvSpPr txBox="1"/>
          <p:nvPr/>
        </p:nvSpPr>
        <p:spPr>
          <a:xfrm>
            <a:off x="8036466" y="1222150"/>
            <a:ext cx="1796143" cy="1815882"/>
          </a:xfrm>
          <a:prstGeom prst="rect">
            <a:avLst/>
          </a:prstGeom>
          <a:solidFill>
            <a:srgbClr val="0066FF">
              <a:alpha val="30196"/>
            </a:srgbClr>
          </a:solidFill>
          <a:ln w="6350">
            <a:solidFill>
              <a:schemeClr val="bg1"/>
            </a:solidFill>
          </a:ln>
        </p:spPr>
        <p:txBody>
          <a:bodyPr wrap="square" rtlCol="0">
            <a:spAutoFit/>
          </a:bodyPr>
          <a:lstStyle/>
          <a:p>
            <a:r>
              <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rPr>
              <a:t>An </a:t>
            </a:r>
            <a:r>
              <a:rPr lang="en-GB" sz="1400" i="1" dirty="0">
                <a:solidFill>
                  <a:schemeClr val="bg1"/>
                </a:solidFill>
                <a:latin typeface="Calibri" panose="020F0502020204030204" pitchFamily="34" charset="0"/>
                <a:ea typeface="Calibri" panose="020F0502020204030204" pitchFamily="34" charset="0"/>
                <a:cs typeface="Times New Roman" panose="02020603050405020304" pitchFamily="18" charset="0"/>
              </a:rPr>
              <a:t>enemy</a:t>
            </a:r>
            <a:r>
              <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rPr>
              <a:t> unit chosen by the spellcaster takes a WP duel v the spellcaster. If it fails it attacks a unit adjacent to itself, also chosen by the spellcaster. </a:t>
            </a:r>
            <a:endParaRPr lang="en-GB" sz="1400" dirty="0">
              <a:solidFill>
                <a:schemeClr val="bg1"/>
              </a:solidFill>
            </a:endParaRPr>
          </a:p>
        </p:txBody>
      </p:sp>
      <p:sp>
        <p:nvSpPr>
          <p:cNvPr id="25" name="TextBox 24">
            <a:extLst>
              <a:ext uri="{FF2B5EF4-FFF2-40B4-BE49-F238E27FC236}">
                <a16:creationId xmlns:a16="http://schemas.microsoft.com/office/drawing/2014/main" id="{756A9347-849D-07F9-C95E-0937EBB26097}"/>
              </a:ext>
            </a:extLst>
          </p:cNvPr>
          <p:cNvSpPr txBox="1"/>
          <p:nvPr/>
        </p:nvSpPr>
        <p:spPr>
          <a:xfrm>
            <a:off x="8038479" y="3077949"/>
            <a:ext cx="1802674" cy="523220"/>
          </a:xfrm>
          <a:prstGeom prst="rect">
            <a:avLst/>
          </a:prstGeom>
          <a:solidFill>
            <a:srgbClr val="0066FF">
              <a:alpha val="30196"/>
            </a:srgbClr>
          </a:solidFill>
          <a:ln w="6350">
            <a:solidFill>
              <a:schemeClr val="bg1"/>
            </a:solidFill>
          </a:ln>
        </p:spPr>
        <p:txBody>
          <a:bodyPr wrap="square" rtlCol="0">
            <a:spAutoFit/>
          </a:bodyPr>
          <a:lstStyle/>
          <a:p>
            <a:pPr algn="ctr"/>
            <a:r>
              <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rPr>
              <a:t>No Attributes or rerolls on the attack</a:t>
            </a:r>
            <a:endParaRPr lang="en-GB" sz="1400" dirty="0">
              <a:solidFill>
                <a:schemeClr val="bg1"/>
              </a:solidFill>
            </a:endParaRPr>
          </a:p>
        </p:txBody>
      </p:sp>
      <p:pic>
        <p:nvPicPr>
          <p:cNvPr id="26" name="Picture 25">
            <a:extLst>
              <a:ext uri="{FF2B5EF4-FFF2-40B4-BE49-F238E27FC236}">
                <a16:creationId xmlns:a16="http://schemas.microsoft.com/office/drawing/2014/main" id="{F11DC399-C319-6199-B303-77BF6C0821EC}"/>
              </a:ext>
            </a:extLst>
          </p:cNvPr>
          <p:cNvPicPr>
            <a:picLocks noChangeAspect="1"/>
          </p:cNvPicPr>
          <p:nvPr/>
        </p:nvPicPr>
        <p:blipFill>
          <a:blip r:embed="rId3">
            <a:extLst>
              <a:ext uri="{28A0092B-C50C-407E-A947-70E740481C1C}">
                <a14:useLocalDpi xmlns:a14="http://schemas.microsoft.com/office/drawing/2010/main" val="0"/>
              </a:ext>
            </a:extLst>
          </a:blip>
          <a:srcRect r="62933" b="51495"/>
          <a:stretch/>
        </p:blipFill>
        <p:spPr>
          <a:xfrm>
            <a:off x="5478762" y="3861613"/>
            <a:ext cx="2259605" cy="3164713"/>
          </a:xfrm>
          <a:prstGeom prst="rect">
            <a:avLst/>
          </a:prstGeom>
        </p:spPr>
      </p:pic>
      <p:pic>
        <p:nvPicPr>
          <p:cNvPr id="27" name="Picture 26">
            <a:extLst>
              <a:ext uri="{FF2B5EF4-FFF2-40B4-BE49-F238E27FC236}">
                <a16:creationId xmlns:a16="http://schemas.microsoft.com/office/drawing/2014/main" id="{0E782FD7-D5E7-3481-AD82-BF567D178B99}"/>
              </a:ext>
            </a:extLst>
          </p:cNvPr>
          <p:cNvPicPr>
            <a:picLocks noChangeAspect="1"/>
          </p:cNvPicPr>
          <p:nvPr/>
        </p:nvPicPr>
        <p:blipFill>
          <a:blip r:embed="rId3">
            <a:extLst>
              <a:ext uri="{28A0092B-C50C-407E-A947-70E740481C1C}">
                <a14:useLocalDpi xmlns:a14="http://schemas.microsoft.com/office/drawing/2010/main" val="0"/>
              </a:ext>
            </a:extLst>
          </a:blip>
          <a:srcRect r="62933" b="51495"/>
          <a:stretch/>
        </p:blipFill>
        <p:spPr>
          <a:xfrm>
            <a:off x="7834034" y="3856070"/>
            <a:ext cx="2259605" cy="3164713"/>
          </a:xfrm>
          <a:prstGeom prst="rect">
            <a:avLst/>
          </a:prstGeom>
        </p:spPr>
      </p:pic>
      <p:pic>
        <p:nvPicPr>
          <p:cNvPr id="28" name="Picture 27">
            <a:extLst>
              <a:ext uri="{FF2B5EF4-FFF2-40B4-BE49-F238E27FC236}">
                <a16:creationId xmlns:a16="http://schemas.microsoft.com/office/drawing/2014/main" id="{8B9F6FAF-329A-FA1B-4693-B8FE3CB8CEDE}"/>
              </a:ext>
            </a:extLst>
          </p:cNvPr>
          <p:cNvPicPr>
            <a:picLocks noChangeAspect="1"/>
          </p:cNvPicPr>
          <p:nvPr/>
        </p:nvPicPr>
        <p:blipFill>
          <a:blip r:embed="rId3">
            <a:extLst>
              <a:ext uri="{28A0092B-C50C-407E-A947-70E740481C1C}">
                <a14:useLocalDpi xmlns:a14="http://schemas.microsoft.com/office/drawing/2010/main" val="0"/>
              </a:ext>
            </a:extLst>
          </a:blip>
          <a:srcRect r="62933" b="51495"/>
          <a:stretch/>
        </p:blipFill>
        <p:spPr>
          <a:xfrm>
            <a:off x="2998798" y="3850528"/>
            <a:ext cx="2259605" cy="3164713"/>
          </a:xfrm>
          <a:prstGeom prst="rect">
            <a:avLst/>
          </a:prstGeom>
        </p:spPr>
      </p:pic>
      <p:pic>
        <p:nvPicPr>
          <p:cNvPr id="29" name="Picture 28">
            <a:extLst>
              <a:ext uri="{FF2B5EF4-FFF2-40B4-BE49-F238E27FC236}">
                <a16:creationId xmlns:a16="http://schemas.microsoft.com/office/drawing/2014/main" id="{B4BE595D-4B9E-1437-A20C-5A130F8D8F09}"/>
              </a:ext>
            </a:extLst>
          </p:cNvPr>
          <p:cNvPicPr>
            <a:picLocks noChangeAspect="1"/>
          </p:cNvPicPr>
          <p:nvPr/>
        </p:nvPicPr>
        <p:blipFill>
          <a:blip r:embed="rId3">
            <a:extLst>
              <a:ext uri="{28A0092B-C50C-407E-A947-70E740481C1C}">
                <a14:useLocalDpi xmlns:a14="http://schemas.microsoft.com/office/drawing/2010/main" val="0"/>
              </a:ext>
            </a:extLst>
          </a:blip>
          <a:srcRect r="62933" b="51495"/>
          <a:stretch/>
        </p:blipFill>
        <p:spPr>
          <a:xfrm>
            <a:off x="640754" y="3861613"/>
            <a:ext cx="2259605" cy="3164713"/>
          </a:xfrm>
          <a:prstGeom prst="rect">
            <a:avLst/>
          </a:prstGeom>
        </p:spPr>
      </p:pic>
      <p:sp>
        <p:nvSpPr>
          <p:cNvPr id="33" name="TextBox 32">
            <a:extLst>
              <a:ext uri="{FF2B5EF4-FFF2-40B4-BE49-F238E27FC236}">
                <a16:creationId xmlns:a16="http://schemas.microsoft.com/office/drawing/2014/main" id="{092D8E32-BA5A-96EC-54D8-C523EBB4B03B}"/>
              </a:ext>
            </a:extLst>
          </p:cNvPr>
          <p:cNvSpPr txBox="1"/>
          <p:nvPr/>
        </p:nvSpPr>
        <p:spPr>
          <a:xfrm>
            <a:off x="912220" y="4032048"/>
            <a:ext cx="1796143" cy="393954"/>
          </a:xfrm>
          <a:prstGeom prst="rect">
            <a:avLst/>
          </a:prstGeom>
          <a:solidFill>
            <a:srgbClr val="0066FF">
              <a:alpha val="30196"/>
            </a:srgbClr>
          </a:solidFill>
          <a:ln w="6350">
            <a:solidFill>
              <a:schemeClr val="bg1"/>
            </a:solidFill>
          </a:ln>
        </p:spPr>
        <p:txBody>
          <a:bodyPr wrap="square" rtlCol="0">
            <a:spAutoFit/>
          </a:bodyPr>
          <a:lstStyle/>
          <a:p>
            <a:pPr algn="ctr"/>
            <a:r>
              <a:rPr lang="en-GB" dirty="0">
                <a:solidFill>
                  <a:schemeClr val="bg1"/>
                </a:solidFill>
              </a:rPr>
              <a:t>Confuse</a:t>
            </a:r>
          </a:p>
        </p:txBody>
      </p:sp>
      <p:sp>
        <p:nvSpPr>
          <p:cNvPr id="34" name="TextBox 33">
            <a:extLst>
              <a:ext uri="{FF2B5EF4-FFF2-40B4-BE49-F238E27FC236}">
                <a16:creationId xmlns:a16="http://schemas.microsoft.com/office/drawing/2014/main" id="{308FE7F7-3D05-764F-19D0-2608CB183FD5}"/>
              </a:ext>
            </a:extLst>
          </p:cNvPr>
          <p:cNvSpPr txBox="1"/>
          <p:nvPr/>
        </p:nvSpPr>
        <p:spPr>
          <a:xfrm>
            <a:off x="912220" y="4481411"/>
            <a:ext cx="1796143" cy="1785104"/>
          </a:xfrm>
          <a:prstGeom prst="rect">
            <a:avLst/>
          </a:prstGeom>
          <a:solidFill>
            <a:srgbClr val="0066FF">
              <a:alpha val="30196"/>
            </a:srgbClr>
          </a:solidFill>
          <a:ln w="6350">
            <a:solidFill>
              <a:schemeClr val="bg1"/>
            </a:solidFill>
          </a:ln>
        </p:spPr>
        <p:txBody>
          <a:bodyPr wrap="square" rtlCol="0">
            <a:spAutoFit/>
          </a:bodyPr>
          <a:lstStyle/>
          <a:p>
            <a:r>
              <a:rPr lang="en-GB" sz="1100" dirty="0">
                <a:solidFill>
                  <a:schemeClr val="bg1"/>
                </a:solidFill>
                <a:latin typeface="Calibri" panose="020F0502020204030204" pitchFamily="34" charset="0"/>
                <a:ea typeface="Calibri" panose="020F0502020204030204" pitchFamily="34" charset="0"/>
                <a:cs typeface="Times New Roman" panose="02020603050405020304" pitchFamily="18" charset="0"/>
              </a:rPr>
              <a:t>Target unit suffers -1 Attack &amp; </a:t>
            </a:r>
            <a:r>
              <a:rPr lang="en-GB" sz="1100"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Df</a:t>
            </a:r>
            <a:r>
              <a:rPr lang="en-GB" sz="1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dice per unblocked hit to a maximum -3.</a:t>
            </a:r>
          </a:p>
          <a:p>
            <a:endParaRPr lang="en-GB" sz="11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r>
              <a:rPr lang="en-GB" sz="1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Alternatively each success </a:t>
            </a:r>
            <a:r>
              <a:rPr lang="en-GB" sz="1100" i="1" dirty="0">
                <a:solidFill>
                  <a:schemeClr val="bg1"/>
                </a:solidFill>
                <a:latin typeface="Calibri" panose="020F0502020204030204" pitchFamily="34" charset="0"/>
                <a:ea typeface="Calibri" panose="020F0502020204030204" pitchFamily="34" charset="0"/>
                <a:cs typeface="Times New Roman" panose="02020603050405020304" pitchFamily="18" charset="0"/>
              </a:rPr>
              <a:t>after those required to win the duel </a:t>
            </a:r>
            <a:r>
              <a:rPr lang="en-GB" sz="1100" dirty="0">
                <a:solidFill>
                  <a:schemeClr val="bg1"/>
                </a:solidFill>
                <a:latin typeface="Calibri" panose="020F0502020204030204" pitchFamily="34" charset="0"/>
                <a:ea typeface="Calibri" panose="020F0502020204030204" pitchFamily="34" charset="0"/>
                <a:cs typeface="Times New Roman" panose="02020603050405020304" pitchFamily="18" charset="0"/>
              </a:rPr>
              <a:t>may</a:t>
            </a:r>
            <a:r>
              <a:rPr lang="en-GB" sz="1100" i="1"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GB" sz="1100" dirty="0">
                <a:solidFill>
                  <a:schemeClr val="bg1"/>
                </a:solidFill>
                <a:latin typeface="Calibri" panose="020F0502020204030204" pitchFamily="34" charset="0"/>
                <a:ea typeface="Calibri" panose="020F0502020204030204" pitchFamily="34" charset="0"/>
                <a:cs typeface="Times New Roman" panose="02020603050405020304" pitchFamily="18" charset="0"/>
              </a:rPr>
              <a:t>affect an adjacent unit of same name as the first to a max of -1 per hit.</a:t>
            </a:r>
            <a:endParaRPr lang="en-GB" sz="1100" dirty="0">
              <a:solidFill>
                <a:schemeClr val="bg1"/>
              </a:solidFill>
            </a:endParaRPr>
          </a:p>
        </p:txBody>
      </p:sp>
      <p:sp>
        <p:nvSpPr>
          <p:cNvPr id="35" name="TextBox 34">
            <a:extLst>
              <a:ext uri="{FF2B5EF4-FFF2-40B4-BE49-F238E27FC236}">
                <a16:creationId xmlns:a16="http://schemas.microsoft.com/office/drawing/2014/main" id="{4B8B777C-267B-8667-5D41-5608C6FE4A36}"/>
              </a:ext>
            </a:extLst>
          </p:cNvPr>
          <p:cNvSpPr txBox="1"/>
          <p:nvPr/>
        </p:nvSpPr>
        <p:spPr>
          <a:xfrm>
            <a:off x="905687" y="6452508"/>
            <a:ext cx="1802674" cy="461665"/>
          </a:xfrm>
          <a:prstGeom prst="rect">
            <a:avLst/>
          </a:prstGeom>
          <a:solidFill>
            <a:srgbClr val="0066FF">
              <a:alpha val="30196"/>
            </a:srgbClr>
          </a:solidFill>
          <a:ln w="6350">
            <a:solidFill>
              <a:schemeClr val="bg1"/>
            </a:solidFill>
          </a:ln>
        </p:spPr>
        <p:txBody>
          <a:bodyPr wrap="square" rtlCol="0">
            <a:spAutoFit/>
          </a:bodyPr>
          <a:lstStyle/>
          <a:p>
            <a:r>
              <a:rPr lang="en-GB" sz="1200" dirty="0">
                <a:solidFill>
                  <a:schemeClr val="bg1"/>
                </a:solidFill>
              </a:rPr>
              <a:t>Removed at end of target unit’s next activation</a:t>
            </a:r>
          </a:p>
        </p:txBody>
      </p:sp>
      <p:sp>
        <p:nvSpPr>
          <p:cNvPr id="36" name="TextBox 35">
            <a:extLst>
              <a:ext uri="{FF2B5EF4-FFF2-40B4-BE49-F238E27FC236}">
                <a16:creationId xmlns:a16="http://schemas.microsoft.com/office/drawing/2014/main" id="{962CCB12-C372-E89A-B3CD-90D2747561D3}"/>
              </a:ext>
            </a:extLst>
          </p:cNvPr>
          <p:cNvSpPr txBox="1"/>
          <p:nvPr/>
        </p:nvSpPr>
        <p:spPr>
          <a:xfrm>
            <a:off x="3221492" y="4052576"/>
            <a:ext cx="1796143" cy="393954"/>
          </a:xfrm>
          <a:prstGeom prst="rect">
            <a:avLst/>
          </a:prstGeom>
          <a:solidFill>
            <a:srgbClr val="0066FF">
              <a:alpha val="30196"/>
            </a:srgbClr>
          </a:solidFill>
          <a:ln w="6350">
            <a:solidFill>
              <a:schemeClr val="bg1"/>
            </a:solidFill>
          </a:ln>
        </p:spPr>
        <p:txBody>
          <a:bodyPr wrap="square" rtlCol="0">
            <a:spAutoFit/>
          </a:bodyPr>
          <a:lstStyle/>
          <a:p>
            <a:pPr algn="ctr"/>
            <a:r>
              <a:rPr lang="en-GB" dirty="0">
                <a:solidFill>
                  <a:schemeClr val="bg1"/>
                </a:solidFill>
              </a:rPr>
              <a:t>Fireball X</a:t>
            </a:r>
          </a:p>
        </p:txBody>
      </p:sp>
      <p:sp>
        <p:nvSpPr>
          <p:cNvPr id="37" name="TextBox 36">
            <a:extLst>
              <a:ext uri="{FF2B5EF4-FFF2-40B4-BE49-F238E27FC236}">
                <a16:creationId xmlns:a16="http://schemas.microsoft.com/office/drawing/2014/main" id="{896A01EE-7882-D60A-8256-28948ED041D9}"/>
              </a:ext>
            </a:extLst>
          </p:cNvPr>
          <p:cNvSpPr txBox="1"/>
          <p:nvPr/>
        </p:nvSpPr>
        <p:spPr>
          <a:xfrm>
            <a:off x="3221492" y="4501941"/>
            <a:ext cx="1796143" cy="1384995"/>
          </a:xfrm>
          <a:prstGeom prst="rect">
            <a:avLst/>
          </a:prstGeom>
          <a:solidFill>
            <a:srgbClr val="0066FF">
              <a:alpha val="30196"/>
            </a:srgbClr>
          </a:solidFill>
          <a:ln w="6350">
            <a:solidFill>
              <a:schemeClr val="bg1"/>
            </a:solidFill>
          </a:ln>
        </p:spPr>
        <p:txBody>
          <a:bodyPr wrap="square" rtlCol="0">
            <a:spAutoFit/>
          </a:bodyPr>
          <a:lstStyle/>
          <a:p>
            <a:r>
              <a:rPr lang="en-GB" sz="1400" dirty="0">
                <a:solidFill>
                  <a:schemeClr val="bg1"/>
                </a:solidFill>
                <a:latin typeface="Calibri-Bold"/>
                <a:ea typeface="Calibri" panose="020F0502020204030204" pitchFamily="34" charset="0"/>
                <a:cs typeface="Calibri-Bold"/>
              </a:rPr>
              <a:t>X attacks against Target DF. </a:t>
            </a:r>
            <a:r>
              <a:rPr lang="en-GB" sz="1400" dirty="0">
                <a:solidFill>
                  <a:schemeClr val="bg1"/>
                </a:solidFill>
                <a:latin typeface="Calibri" panose="020F0502020204030204" pitchFamily="34" charset="0"/>
                <a:ea typeface="Calibri" panose="020F0502020204030204" pitchFamily="34" charset="0"/>
              </a:rPr>
              <a:t>Successful damage causes </a:t>
            </a:r>
            <a:r>
              <a:rPr lang="en-GB" sz="1400" i="1" dirty="0">
                <a:solidFill>
                  <a:schemeClr val="bg1"/>
                </a:solidFill>
                <a:latin typeface="Calibri" panose="020F0502020204030204" pitchFamily="34" charset="0"/>
                <a:ea typeface="Calibri" panose="020F0502020204030204" pitchFamily="34" charset="0"/>
              </a:rPr>
              <a:t>Burning 2</a:t>
            </a:r>
            <a:r>
              <a:rPr lang="en-GB" sz="1400" dirty="0">
                <a:solidFill>
                  <a:schemeClr val="bg1"/>
                </a:solidFill>
                <a:latin typeface="Calibri" panose="020F0502020204030204" pitchFamily="34" charset="0"/>
                <a:ea typeface="Calibri" panose="020F0502020204030204" pitchFamily="34" charset="0"/>
              </a:rPr>
              <a:t> and sets fire to burnable terrain</a:t>
            </a:r>
            <a:endParaRPr lang="en-GB" sz="1400" dirty="0">
              <a:solidFill>
                <a:schemeClr val="bg1"/>
              </a:solidFill>
            </a:endParaRPr>
          </a:p>
        </p:txBody>
      </p:sp>
      <p:sp>
        <p:nvSpPr>
          <p:cNvPr id="38" name="TextBox 37">
            <a:extLst>
              <a:ext uri="{FF2B5EF4-FFF2-40B4-BE49-F238E27FC236}">
                <a16:creationId xmlns:a16="http://schemas.microsoft.com/office/drawing/2014/main" id="{E33F6F0F-210F-C3A0-338B-0E684E2294A3}"/>
              </a:ext>
            </a:extLst>
          </p:cNvPr>
          <p:cNvSpPr txBox="1"/>
          <p:nvPr/>
        </p:nvSpPr>
        <p:spPr>
          <a:xfrm>
            <a:off x="3210023" y="6448355"/>
            <a:ext cx="1802674" cy="461665"/>
          </a:xfrm>
          <a:prstGeom prst="rect">
            <a:avLst/>
          </a:prstGeom>
          <a:solidFill>
            <a:srgbClr val="0066FF">
              <a:alpha val="30196"/>
            </a:srgbClr>
          </a:solidFill>
          <a:ln w="6350">
            <a:solidFill>
              <a:schemeClr val="bg1"/>
            </a:solidFill>
          </a:ln>
        </p:spPr>
        <p:txBody>
          <a:bodyPr wrap="square" rtlCol="0">
            <a:spAutoFit/>
          </a:bodyPr>
          <a:lstStyle/>
          <a:p>
            <a:pPr algn="ctr"/>
            <a:r>
              <a:rPr lang="en-GB" sz="1200" dirty="0">
                <a:solidFill>
                  <a:schemeClr val="bg1"/>
                </a:solidFill>
              </a:rPr>
              <a:t>Only available as an Attribute</a:t>
            </a:r>
          </a:p>
        </p:txBody>
      </p:sp>
      <p:sp>
        <p:nvSpPr>
          <p:cNvPr id="40" name="TextBox 39">
            <a:extLst>
              <a:ext uri="{FF2B5EF4-FFF2-40B4-BE49-F238E27FC236}">
                <a16:creationId xmlns:a16="http://schemas.microsoft.com/office/drawing/2014/main" id="{43DE4828-A182-A29A-5F3D-0158E39EA425}"/>
              </a:ext>
            </a:extLst>
          </p:cNvPr>
          <p:cNvSpPr txBox="1"/>
          <p:nvPr/>
        </p:nvSpPr>
        <p:spPr>
          <a:xfrm>
            <a:off x="5709178" y="4052142"/>
            <a:ext cx="1796143" cy="393954"/>
          </a:xfrm>
          <a:prstGeom prst="rect">
            <a:avLst/>
          </a:prstGeom>
          <a:solidFill>
            <a:srgbClr val="0066FF">
              <a:alpha val="30196"/>
            </a:srgbClr>
          </a:solidFill>
          <a:ln w="6350">
            <a:solidFill>
              <a:schemeClr val="bg1"/>
            </a:solidFill>
          </a:ln>
        </p:spPr>
        <p:txBody>
          <a:bodyPr wrap="square" rtlCol="0">
            <a:spAutoFit/>
          </a:bodyPr>
          <a:lstStyle/>
          <a:p>
            <a:pPr algn="ctr"/>
            <a:r>
              <a:rPr lang="en-GB" dirty="0">
                <a:solidFill>
                  <a:schemeClr val="bg1"/>
                </a:solidFill>
              </a:rPr>
              <a:t>Hasten</a:t>
            </a:r>
          </a:p>
        </p:txBody>
      </p:sp>
      <p:sp>
        <p:nvSpPr>
          <p:cNvPr id="41" name="TextBox 40">
            <a:extLst>
              <a:ext uri="{FF2B5EF4-FFF2-40B4-BE49-F238E27FC236}">
                <a16:creationId xmlns:a16="http://schemas.microsoft.com/office/drawing/2014/main" id="{6513F68F-7697-DC62-3A82-A59002794D2E}"/>
              </a:ext>
            </a:extLst>
          </p:cNvPr>
          <p:cNvSpPr txBox="1"/>
          <p:nvPr/>
        </p:nvSpPr>
        <p:spPr>
          <a:xfrm>
            <a:off x="5709178" y="4501505"/>
            <a:ext cx="1796143" cy="1815882"/>
          </a:xfrm>
          <a:prstGeom prst="rect">
            <a:avLst/>
          </a:prstGeom>
          <a:solidFill>
            <a:srgbClr val="0066FF">
              <a:alpha val="30196"/>
            </a:srgbClr>
          </a:solidFill>
          <a:ln w="6350">
            <a:solidFill>
              <a:schemeClr val="bg1"/>
            </a:solidFill>
          </a:ln>
        </p:spPr>
        <p:txBody>
          <a:bodyPr wrap="square" rtlCol="0">
            <a:spAutoFit/>
          </a:bodyPr>
          <a:lstStyle/>
          <a:p>
            <a:r>
              <a:rPr lang="en-GB" sz="1400" dirty="0">
                <a:solidFill>
                  <a:schemeClr val="bg1"/>
                </a:solidFill>
              </a:rPr>
              <a:t>Single target unit gains +2 Movement to its first movement activation.</a:t>
            </a:r>
          </a:p>
          <a:p>
            <a:r>
              <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rPr>
              <a:t>Each additional success may move an adjacent same name unit at same effect. </a:t>
            </a:r>
            <a:endParaRPr lang="en-GB" sz="1400" dirty="0">
              <a:solidFill>
                <a:schemeClr val="bg1"/>
              </a:solidFill>
            </a:endParaRPr>
          </a:p>
        </p:txBody>
      </p:sp>
      <p:sp>
        <p:nvSpPr>
          <p:cNvPr id="42" name="TextBox 41">
            <a:extLst>
              <a:ext uri="{FF2B5EF4-FFF2-40B4-BE49-F238E27FC236}">
                <a16:creationId xmlns:a16="http://schemas.microsoft.com/office/drawing/2014/main" id="{53E42091-9922-2182-8BC1-872E99B08500}"/>
              </a:ext>
            </a:extLst>
          </p:cNvPr>
          <p:cNvSpPr txBox="1"/>
          <p:nvPr/>
        </p:nvSpPr>
        <p:spPr>
          <a:xfrm>
            <a:off x="8044924" y="4083835"/>
            <a:ext cx="1796143" cy="393954"/>
          </a:xfrm>
          <a:prstGeom prst="rect">
            <a:avLst/>
          </a:prstGeom>
          <a:solidFill>
            <a:srgbClr val="0066FF">
              <a:alpha val="30196"/>
            </a:srgbClr>
          </a:solidFill>
          <a:ln w="6350">
            <a:solidFill>
              <a:schemeClr val="bg1"/>
            </a:solidFill>
          </a:ln>
        </p:spPr>
        <p:txBody>
          <a:bodyPr wrap="square" rtlCol="0">
            <a:spAutoFit/>
          </a:bodyPr>
          <a:lstStyle/>
          <a:p>
            <a:pPr algn="ctr"/>
            <a:r>
              <a:rPr lang="en-GB" dirty="0">
                <a:solidFill>
                  <a:schemeClr val="bg1"/>
                </a:solidFill>
              </a:rPr>
              <a:t>Heal</a:t>
            </a:r>
          </a:p>
        </p:txBody>
      </p:sp>
      <p:sp>
        <p:nvSpPr>
          <p:cNvPr id="43" name="TextBox 42">
            <a:extLst>
              <a:ext uri="{FF2B5EF4-FFF2-40B4-BE49-F238E27FC236}">
                <a16:creationId xmlns:a16="http://schemas.microsoft.com/office/drawing/2014/main" id="{7094D591-E141-4351-BB77-5E811DFBDD83}"/>
              </a:ext>
            </a:extLst>
          </p:cNvPr>
          <p:cNvSpPr txBox="1"/>
          <p:nvPr/>
        </p:nvSpPr>
        <p:spPr>
          <a:xfrm>
            <a:off x="8044924" y="4533198"/>
            <a:ext cx="1796143" cy="1600438"/>
          </a:xfrm>
          <a:prstGeom prst="rect">
            <a:avLst/>
          </a:prstGeom>
          <a:solidFill>
            <a:srgbClr val="0066FF">
              <a:alpha val="30196"/>
            </a:srgbClr>
          </a:solidFill>
          <a:ln w="6350">
            <a:solidFill>
              <a:schemeClr val="bg1"/>
            </a:solidFill>
          </a:ln>
        </p:spPr>
        <p:txBody>
          <a:bodyPr wrap="square" rtlCol="0">
            <a:spAutoFit/>
          </a:bodyPr>
          <a:lstStyle/>
          <a:p>
            <a:r>
              <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rPr>
              <a:t>Heal is number of successful ‘hits’ to a target unit to a maximum of 3. </a:t>
            </a:r>
          </a:p>
          <a:p>
            <a:r>
              <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rPr>
              <a:t>Once per target unit per magician per activation. </a:t>
            </a:r>
            <a:endParaRPr lang="en-GB" sz="1400" dirty="0">
              <a:solidFill>
                <a:schemeClr val="bg1"/>
              </a:solidFill>
            </a:endParaRPr>
          </a:p>
        </p:txBody>
      </p:sp>
    </p:spTree>
    <p:extLst>
      <p:ext uri="{BB962C8B-B14F-4D97-AF65-F5344CB8AC3E}">
        <p14:creationId xmlns:p14="http://schemas.microsoft.com/office/powerpoint/2010/main" val="830963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E8E5FF-E994-7DF2-139F-E39FC1770681}"/>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80FA85EB-74C4-E6F6-2B69-168C1A196B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230" y="605487"/>
            <a:ext cx="2280102" cy="3176291"/>
          </a:xfrm>
          <a:prstGeom prst="rect">
            <a:avLst/>
          </a:prstGeom>
        </p:spPr>
      </p:pic>
      <p:pic>
        <p:nvPicPr>
          <p:cNvPr id="9" name="Picture 8">
            <a:extLst>
              <a:ext uri="{FF2B5EF4-FFF2-40B4-BE49-F238E27FC236}">
                <a16:creationId xmlns:a16="http://schemas.microsoft.com/office/drawing/2014/main" id="{AA92E45B-221D-BEAB-C99F-6483ECCBB0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59267" y="605487"/>
            <a:ext cx="2280102" cy="3176291"/>
          </a:xfrm>
          <a:prstGeom prst="rect">
            <a:avLst/>
          </a:prstGeom>
        </p:spPr>
      </p:pic>
      <p:pic>
        <p:nvPicPr>
          <p:cNvPr id="10" name="Picture 9">
            <a:extLst>
              <a:ext uri="{FF2B5EF4-FFF2-40B4-BE49-F238E27FC236}">
                <a16:creationId xmlns:a16="http://schemas.microsoft.com/office/drawing/2014/main" id="{C43B5ECF-09DA-D7E8-EA4B-3CD1F1E201CF}"/>
              </a:ext>
            </a:extLst>
          </p:cNvPr>
          <p:cNvPicPr>
            <a:picLocks noChangeAspect="1"/>
          </p:cNvPicPr>
          <p:nvPr/>
        </p:nvPicPr>
        <p:blipFill>
          <a:blip r:embed="rId2"/>
          <a:stretch>
            <a:fillRect/>
          </a:stretch>
        </p:blipFill>
        <p:spPr>
          <a:xfrm>
            <a:off x="2972498" y="605487"/>
            <a:ext cx="2280102" cy="3176291"/>
          </a:xfrm>
          <a:prstGeom prst="rect">
            <a:avLst/>
          </a:prstGeom>
        </p:spPr>
      </p:pic>
      <p:pic>
        <p:nvPicPr>
          <p:cNvPr id="11" name="Picture 10">
            <a:extLst>
              <a:ext uri="{FF2B5EF4-FFF2-40B4-BE49-F238E27FC236}">
                <a16:creationId xmlns:a16="http://schemas.microsoft.com/office/drawing/2014/main" id="{62F28CCC-49EC-9C79-EE0C-720E692B82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01250" y="605487"/>
            <a:ext cx="2280102" cy="3176291"/>
          </a:xfrm>
          <a:prstGeom prst="rect">
            <a:avLst/>
          </a:prstGeom>
        </p:spPr>
      </p:pic>
      <p:pic>
        <p:nvPicPr>
          <p:cNvPr id="12" name="Picture 11">
            <a:extLst>
              <a:ext uri="{FF2B5EF4-FFF2-40B4-BE49-F238E27FC236}">
                <a16:creationId xmlns:a16="http://schemas.microsoft.com/office/drawing/2014/main" id="{94B94CDE-FA75-DFB3-6238-77A970DAF1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230" y="3846319"/>
            <a:ext cx="2280102" cy="3176291"/>
          </a:xfrm>
          <a:prstGeom prst="rect">
            <a:avLst/>
          </a:prstGeom>
        </p:spPr>
      </p:pic>
      <p:pic>
        <p:nvPicPr>
          <p:cNvPr id="13" name="Picture 12">
            <a:extLst>
              <a:ext uri="{FF2B5EF4-FFF2-40B4-BE49-F238E27FC236}">
                <a16:creationId xmlns:a16="http://schemas.microsoft.com/office/drawing/2014/main" id="{0A9C5E4C-6DF4-1604-1FFF-7F21A38A07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1708" y="3846319"/>
            <a:ext cx="2280102" cy="3176291"/>
          </a:xfrm>
          <a:prstGeom prst="rect">
            <a:avLst/>
          </a:prstGeom>
        </p:spPr>
      </p:pic>
      <p:pic>
        <p:nvPicPr>
          <p:cNvPr id="14" name="Picture 13">
            <a:extLst>
              <a:ext uri="{FF2B5EF4-FFF2-40B4-BE49-F238E27FC236}">
                <a16:creationId xmlns:a16="http://schemas.microsoft.com/office/drawing/2014/main" id="{CD9445D9-7F45-804E-99A2-26AA0086A922}"/>
              </a:ext>
            </a:extLst>
          </p:cNvPr>
          <p:cNvPicPr>
            <a:picLocks noChangeAspect="1"/>
          </p:cNvPicPr>
          <p:nvPr/>
        </p:nvPicPr>
        <p:blipFill>
          <a:blip r:embed="rId2"/>
          <a:stretch>
            <a:fillRect/>
          </a:stretch>
        </p:blipFill>
        <p:spPr>
          <a:xfrm>
            <a:off x="2984939" y="3846319"/>
            <a:ext cx="2280102" cy="3176291"/>
          </a:xfrm>
          <a:prstGeom prst="rect">
            <a:avLst/>
          </a:prstGeom>
        </p:spPr>
      </p:pic>
      <p:pic>
        <p:nvPicPr>
          <p:cNvPr id="15" name="Picture 14">
            <a:extLst>
              <a:ext uri="{FF2B5EF4-FFF2-40B4-BE49-F238E27FC236}">
                <a16:creationId xmlns:a16="http://schemas.microsoft.com/office/drawing/2014/main" id="{2189746A-BE18-880A-3B56-D532F1A947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691" y="3846319"/>
            <a:ext cx="2280102" cy="3176291"/>
          </a:xfrm>
          <a:prstGeom prst="rect">
            <a:avLst/>
          </a:prstGeom>
        </p:spPr>
      </p:pic>
      <p:pic>
        <p:nvPicPr>
          <p:cNvPr id="3" name="Picture 2">
            <a:extLst>
              <a:ext uri="{FF2B5EF4-FFF2-40B4-BE49-F238E27FC236}">
                <a16:creationId xmlns:a16="http://schemas.microsoft.com/office/drawing/2014/main" id="{9AC8B78D-386C-63AB-9DAD-CCA41B8AB0BB}"/>
              </a:ext>
            </a:extLst>
          </p:cNvPr>
          <p:cNvPicPr>
            <a:picLocks noChangeAspect="1"/>
          </p:cNvPicPr>
          <p:nvPr/>
        </p:nvPicPr>
        <p:blipFill>
          <a:blip r:embed="rId3">
            <a:extLst>
              <a:ext uri="{28A0092B-C50C-407E-A947-70E740481C1C}">
                <a14:useLocalDpi xmlns:a14="http://schemas.microsoft.com/office/drawing/2010/main" val="0"/>
              </a:ext>
            </a:extLst>
          </a:blip>
          <a:srcRect r="62933" b="51495"/>
          <a:stretch/>
        </p:blipFill>
        <p:spPr>
          <a:xfrm>
            <a:off x="646388" y="601500"/>
            <a:ext cx="2259605" cy="3164713"/>
          </a:xfrm>
          <a:prstGeom prst="rect">
            <a:avLst/>
          </a:prstGeom>
        </p:spPr>
      </p:pic>
      <p:pic>
        <p:nvPicPr>
          <p:cNvPr id="4" name="Picture 3">
            <a:extLst>
              <a:ext uri="{FF2B5EF4-FFF2-40B4-BE49-F238E27FC236}">
                <a16:creationId xmlns:a16="http://schemas.microsoft.com/office/drawing/2014/main" id="{29341DD4-89DF-C7E6-926D-554E17EAC2F7}"/>
              </a:ext>
            </a:extLst>
          </p:cNvPr>
          <p:cNvPicPr>
            <a:picLocks noChangeAspect="1"/>
          </p:cNvPicPr>
          <p:nvPr/>
        </p:nvPicPr>
        <p:blipFill>
          <a:blip r:embed="rId3">
            <a:extLst>
              <a:ext uri="{28A0092B-C50C-407E-A947-70E740481C1C}">
                <a14:useLocalDpi xmlns:a14="http://schemas.microsoft.com/office/drawing/2010/main" val="0"/>
              </a:ext>
            </a:extLst>
          </a:blip>
          <a:srcRect r="62933" b="51495"/>
          <a:stretch/>
        </p:blipFill>
        <p:spPr>
          <a:xfrm>
            <a:off x="2978814" y="620676"/>
            <a:ext cx="2259605" cy="3164713"/>
          </a:xfrm>
          <a:prstGeom prst="rect">
            <a:avLst/>
          </a:prstGeom>
        </p:spPr>
      </p:pic>
      <p:pic>
        <p:nvPicPr>
          <p:cNvPr id="5" name="Picture 4">
            <a:extLst>
              <a:ext uri="{FF2B5EF4-FFF2-40B4-BE49-F238E27FC236}">
                <a16:creationId xmlns:a16="http://schemas.microsoft.com/office/drawing/2014/main" id="{56BBD077-334B-8E1B-018C-B5D58CD77698}"/>
              </a:ext>
            </a:extLst>
          </p:cNvPr>
          <p:cNvPicPr>
            <a:picLocks noChangeAspect="1"/>
          </p:cNvPicPr>
          <p:nvPr/>
        </p:nvPicPr>
        <p:blipFill>
          <a:blip r:embed="rId3">
            <a:extLst>
              <a:ext uri="{28A0092B-C50C-407E-A947-70E740481C1C}">
                <a14:useLocalDpi xmlns:a14="http://schemas.microsoft.com/office/drawing/2010/main" val="0"/>
              </a:ext>
            </a:extLst>
          </a:blip>
          <a:srcRect r="62933" b="51495"/>
          <a:stretch/>
        </p:blipFill>
        <p:spPr>
          <a:xfrm>
            <a:off x="5467678" y="608565"/>
            <a:ext cx="2259605" cy="3164713"/>
          </a:xfrm>
          <a:prstGeom prst="rect">
            <a:avLst/>
          </a:prstGeom>
        </p:spPr>
      </p:pic>
      <p:pic>
        <p:nvPicPr>
          <p:cNvPr id="6" name="Picture 5">
            <a:extLst>
              <a:ext uri="{FF2B5EF4-FFF2-40B4-BE49-F238E27FC236}">
                <a16:creationId xmlns:a16="http://schemas.microsoft.com/office/drawing/2014/main" id="{ABDFD029-0C38-CF15-6397-BE41601CFB25}"/>
              </a:ext>
            </a:extLst>
          </p:cNvPr>
          <p:cNvPicPr>
            <a:picLocks noChangeAspect="1"/>
          </p:cNvPicPr>
          <p:nvPr/>
        </p:nvPicPr>
        <p:blipFill>
          <a:blip r:embed="rId3">
            <a:extLst>
              <a:ext uri="{28A0092B-C50C-407E-A947-70E740481C1C}">
                <a14:useLocalDpi xmlns:a14="http://schemas.microsoft.com/office/drawing/2010/main" val="0"/>
              </a:ext>
            </a:extLst>
          </a:blip>
          <a:srcRect r="62933" b="51495"/>
          <a:stretch/>
        </p:blipFill>
        <p:spPr>
          <a:xfrm>
            <a:off x="7799095" y="614621"/>
            <a:ext cx="2259605" cy="3164713"/>
          </a:xfrm>
          <a:prstGeom prst="rect">
            <a:avLst/>
          </a:prstGeom>
        </p:spPr>
      </p:pic>
      <p:pic>
        <p:nvPicPr>
          <p:cNvPr id="26" name="Picture 25">
            <a:extLst>
              <a:ext uri="{FF2B5EF4-FFF2-40B4-BE49-F238E27FC236}">
                <a16:creationId xmlns:a16="http://schemas.microsoft.com/office/drawing/2014/main" id="{EAD64C56-48E4-B87C-B756-BDE04B60C32A}"/>
              </a:ext>
            </a:extLst>
          </p:cNvPr>
          <p:cNvPicPr>
            <a:picLocks noChangeAspect="1"/>
          </p:cNvPicPr>
          <p:nvPr/>
        </p:nvPicPr>
        <p:blipFill>
          <a:blip r:embed="rId3">
            <a:extLst>
              <a:ext uri="{28A0092B-C50C-407E-A947-70E740481C1C}">
                <a14:useLocalDpi xmlns:a14="http://schemas.microsoft.com/office/drawing/2010/main" val="0"/>
              </a:ext>
            </a:extLst>
          </a:blip>
          <a:srcRect r="62933" b="51495"/>
          <a:stretch/>
        </p:blipFill>
        <p:spPr>
          <a:xfrm>
            <a:off x="5478762" y="3861613"/>
            <a:ext cx="2259605" cy="3164713"/>
          </a:xfrm>
          <a:prstGeom prst="rect">
            <a:avLst/>
          </a:prstGeom>
        </p:spPr>
      </p:pic>
      <p:pic>
        <p:nvPicPr>
          <p:cNvPr id="27" name="Picture 26">
            <a:extLst>
              <a:ext uri="{FF2B5EF4-FFF2-40B4-BE49-F238E27FC236}">
                <a16:creationId xmlns:a16="http://schemas.microsoft.com/office/drawing/2014/main" id="{8AD1760C-C0B3-1569-8899-75518CCB9807}"/>
              </a:ext>
            </a:extLst>
          </p:cNvPr>
          <p:cNvPicPr>
            <a:picLocks noChangeAspect="1"/>
          </p:cNvPicPr>
          <p:nvPr/>
        </p:nvPicPr>
        <p:blipFill>
          <a:blip r:embed="rId3">
            <a:extLst>
              <a:ext uri="{28A0092B-C50C-407E-A947-70E740481C1C}">
                <a14:useLocalDpi xmlns:a14="http://schemas.microsoft.com/office/drawing/2010/main" val="0"/>
              </a:ext>
            </a:extLst>
          </a:blip>
          <a:srcRect r="62933" b="51495"/>
          <a:stretch/>
        </p:blipFill>
        <p:spPr>
          <a:xfrm>
            <a:off x="7834034" y="3856070"/>
            <a:ext cx="2259605" cy="3164713"/>
          </a:xfrm>
          <a:prstGeom prst="rect">
            <a:avLst/>
          </a:prstGeom>
        </p:spPr>
      </p:pic>
      <p:pic>
        <p:nvPicPr>
          <p:cNvPr id="28" name="Picture 27">
            <a:extLst>
              <a:ext uri="{FF2B5EF4-FFF2-40B4-BE49-F238E27FC236}">
                <a16:creationId xmlns:a16="http://schemas.microsoft.com/office/drawing/2014/main" id="{D5B93B6F-E384-3954-3C47-C3FC01D6AA3D}"/>
              </a:ext>
            </a:extLst>
          </p:cNvPr>
          <p:cNvPicPr>
            <a:picLocks noChangeAspect="1"/>
          </p:cNvPicPr>
          <p:nvPr/>
        </p:nvPicPr>
        <p:blipFill>
          <a:blip r:embed="rId3">
            <a:extLst>
              <a:ext uri="{28A0092B-C50C-407E-A947-70E740481C1C}">
                <a14:useLocalDpi xmlns:a14="http://schemas.microsoft.com/office/drawing/2010/main" val="0"/>
              </a:ext>
            </a:extLst>
          </a:blip>
          <a:srcRect r="62933" b="51495"/>
          <a:stretch/>
        </p:blipFill>
        <p:spPr>
          <a:xfrm>
            <a:off x="2998798" y="3850528"/>
            <a:ext cx="2259605" cy="3164713"/>
          </a:xfrm>
          <a:prstGeom prst="rect">
            <a:avLst/>
          </a:prstGeom>
        </p:spPr>
      </p:pic>
      <p:pic>
        <p:nvPicPr>
          <p:cNvPr id="29" name="Picture 28">
            <a:extLst>
              <a:ext uri="{FF2B5EF4-FFF2-40B4-BE49-F238E27FC236}">
                <a16:creationId xmlns:a16="http://schemas.microsoft.com/office/drawing/2014/main" id="{4227E73A-3A9B-31AD-DE5E-4B924892E04D}"/>
              </a:ext>
            </a:extLst>
          </p:cNvPr>
          <p:cNvPicPr>
            <a:picLocks noChangeAspect="1"/>
          </p:cNvPicPr>
          <p:nvPr/>
        </p:nvPicPr>
        <p:blipFill>
          <a:blip r:embed="rId3">
            <a:extLst>
              <a:ext uri="{28A0092B-C50C-407E-A947-70E740481C1C}">
                <a14:useLocalDpi xmlns:a14="http://schemas.microsoft.com/office/drawing/2010/main" val="0"/>
              </a:ext>
            </a:extLst>
          </a:blip>
          <a:srcRect r="62933" b="51495"/>
          <a:stretch/>
        </p:blipFill>
        <p:spPr>
          <a:xfrm>
            <a:off x="640754" y="3861613"/>
            <a:ext cx="2259605" cy="3164713"/>
          </a:xfrm>
          <a:prstGeom prst="rect">
            <a:avLst/>
          </a:prstGeom>
        </p:spPr>
      </p:pic>
      <p:sp>
        <p:nvSpPr>
          <p:cNvPr id="2" name="TextBox 1">
            <a:extLst>
              <a:ext uri="{FF2B5EF4-FFF2-40B4-BE49-F238E27FC236}">
                <a16:creationId xmlns:a16="http://schemas.microsoft.com/office/drawing/2014/main" id="{831DB067-D8BC-4545-782D-9AD050966533}"/>
              </a:ext>
            </a:extLst>
          </p:cNvPr>
          <p:cNvSpPr txBox="1"/>
          <p:nvPr/>
        </p:nvSpPr>
        <p:spPr>
          <a:xfrm>
            <a:off x="855563" y="751147"/>
            <a:ext cx="1796143" cy="393954"/>
          </a:xfrm>
          <a:prstGeom prst="rect">
            <a:avLst/>
          </a:prstGeom>
          <a:solidFill>
            <a:srgbClr val="0066FF">
              <a:alpha val="30196"/>
            </a:srgbClr>
          </a:solidFill>
          <a:ln w="6350">
            <a:solidFill>
              <a:schemeClr val="bg1"/>
            </a:solidFill>
          </a:ln>
        </p:spPr>
        <p:txBody>
          <a:bodyPr wrap="square" rtlCol="0">
            <a:spAutoFit/>
          </a:bodyPr>
          <a:lstStyle/>
          <a:p>
            <a:pPr algn="ctr"/>
            <a:r>
              <a:rPr lang="en-GB">
                <a:solidFill>
                  <a:schemeClr val="bg1"/>
                </a:solidFill>
              </a:rPr>
              <a:t>Fog</a:t>
            </a:r>
            <a:endParaRPr lang="en-GB" dirty="0">
              <a:solidFill>
                <a:schemeClr val="bg1"/>
              </a:solidFill>
            </a:endParaRPr>
          </a:p>
        </p:txBody>
      </p:sp>
      <p:sp>
        <p:nvSpPr>
          <p:cNvPr id="30" name="TextBox 29">
            <a:extLst>
              <a:ext uri="{FF2B5EF4-FFF2-40B4-BE49-F238E27FC236}">
                <a16:creationId xmlns:a16="http://schemas.microsoft.com/office/drawing/2014/main" id="{02617AC3-E89E-8150-9F09-91CFB8870F75}"/>
              </a:ext>
            </a:extLst>
          </p:cNvPr>
          <p:cNvSpPr txBox="1"/>
          <p:nvPr/>
        </p:nvSpPr>
        <p:spPr>
          <a:xfrm>
            <a:off x="855563" y="1200510"/>
            <a:ext cx="1796143" cy="1969770"/>
          </a:xfrm>
          <a:prstGeom prst="rect">
            <a:avLst/>
          </a:prstGeom>
          <a:solidFill>
            <a:srgbClr val="0066FF">
              <a:alpha val="30196"/>
            </a:srgbClr>
          </a:solidFill>
          <a:ln w="6350">
            <a:solidFill>
              <a:schemeClr val="bg1"/>
            </a:solidFill>
          </a:ln>
        </p:spPr>
        <p:txBody>
          <a:bodyPr wrap="square" rtlCol="0">
            <a:spAutoFit/>
          </a:bodyPr>
          <a:lstStyle/>
          <a:p>
            <a:r>
              <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Creates a 3 hex Line of Sight blocking feature. Line of sight exists into a fog hex but there is no </a:t>
            </a:r>
            <a:r>
              <a:rPr lang="en-GB" sz="1200"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LoS</a:t>
            </a:r>
            <a:r>
              <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 through a Fog hex. Adds +1 movement point to movement into a fog hex. All Combat into or out of a fog hex is disadvantaged</a:t>
            </a:r>
            <a:r>
              <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GB" sz="1400" dirty="0">
                <a:solidFill>
                  <a:schemeClr val="bg1"/>
                </a:solidFill>
              </a:rPr>
              <a:t> </a:t>
            </a:r>
          </a:p>
        </p:txBody>
      </p:sp>
      <p:sp>
        <p:nvSpPr>
          <p:cNvPr id="31" name="TextBox 30">
            <a:extLst>
              <a:ext uri="{FF2B5EF4-FFF2-40B4-BE49-F238E27FC236}">
                <a16:creationId xmlns:a16="http://schemas.microsoft.com/office/drawing/2014/main" id="{F3A8E1B6-E87D-FCC7-38ED-019A1AF06AFB}"/>
              </a:ext>
            </a:extLst>
          </p:cNvPr>
          <p:cNvSpPr txBox="1"/>
          <p:nvPr/>
        </p:nvSpPr>
        <p:spPr>
          <a:xfrm>
            <a:off x="3221180" y="735110"/>
            <a:ext cx="1796143" cy="393954"/>
          </a:xfrm>
          <a:prstGeom prst="rect">
            <a:avLst/>
          </a:prstGeom>
          <a:solidFill>
            <a:srgbClr val="0066FF">
              <a:alpha val="30196"/>
            </a:srgbClr>
          </a:solidFill>
          <a:ln w="6350">
            <a:solidFill>
              <a:schemeClr val="bg1"/>
            </a:solidFill>
          </a:ln>
        </p:spPr>
        <p:txBody>
          <a:bodyPr wrap="square" rtlCol="0">
            <a:spAutoFit/>
          </a:bodyPr>
          <a:lstStyle/>
          <a:p>
            <a:pPr algn="ctr"/>
            <a:r>
              <a:rPr lang="en-GB" dirty="0">
                <a:solidFill>
                  <a:schemeClr val="bg1"/>
                </a:solidFill>
              </a:rPr>
              <a:t>Immobilise</a:t>
            </a:r>
          </a:p>
        </p:txBody>
      </p:sp>
      <p:sp>
        <p:nvSpPr>
          <p:cNvPr id="32" name="TextBox 31">
            <a:extLst>
              <a:ext uri="{FF2B5EF4-FFF2-40B4-BE49-F238E27FC236}">
                <a16:creationId xmlns:a16="http://schemas.microsoft.com/office/drawing/2014/main" id="{24CA8499-1F2A-AE34-3612-125B756317F1}"/>
              </a:ext>
            </a:extLst>
          </p:cNvPr>
          <p:cNvSpPr txBox="1"/>
          <p:nvPr/>
        </p:nvSpPr>
        <p:spPr>
          <a:xfrm>
            <a:off x="3221180" y="1184475"/>
            <a:ext cx="1796143" cy="1384995"/>
          </a:xfrm>
          <a:prstGeom prst="rect">
            <a:avLst/>
          </a:prstGeom>
          <a:solidFill>
            <a:srgbClr val="0066FF">
              <a:alpha val="30196"/>
            </a:srgbClr>
          </a:solidFill>
          <a:ln w="6350">
            <a:solidFill>
              <a:schemeClr val="bg1"/>
            </a:solidFill>
          </a:ln>
        </p:spPr>
        <p:txBody>
          <a:bodyPr wrap="square" rtlCol="0">
            <a:spAutoFit/>
          </a:bodyPr>
          <a:lstStyle/>
          <a:p>
            <a:r>
              <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rPr>
              <a:t>Opposed WP duel, If the target is immobilised it is unable to move or attack. It defends disadvantaged.</a:t>
            </a:r>
            <a:endParaRPr lang="en-GB" sz="1400" dirty="0">
              <a:solidFill>
                <a:schemeClr val="bg1"/>
              </a:solidFill>
            </a:endParaRPr>
          </a:p>
        </p:txBody>
      </p:sp>
      <p:sp>
        <p:nvSpPr>
          <p:cNvPr id="44" name="TextBox 43">
            <a:extLst>
              <a:ext uri="{FF2B5EF4-FFF2-40B4-BE49-F238E27FC236}">
                <a16:creationId xmlns:a16="http://schemas.microsoft.com/office/drawing/2014/main" id="{11ACD487-F5D0-BE1C-C6BD-A7C030B198AF}"/>
              </a:ext>
            </a:extLst>
          </p:cNvPr>
          <p:cNvSpPr txBox="1"/>
          <p:nvPr/>
        </p:nvSpPr>
        <p:spPr>
          <a:xfrm>
            <a:off x="3199016" y="2858585"/>
            <a:ext cx="1802674" cy="646331"/>
          </a:xfrm>
          <a:prstGeom prst="rect">
            <a:avLst/>
          </a:prstGeom>
          <a:solidFill>
            <a:srgbClr val="0066FF">
              <a:alpha val="30196"/>
            </a:srgbClr>
          </a:solidFill>
          <a:ln w="6350">
            <a:solidFill>
              <a:schemeClr val="bg1"/>
            </a:solidFill>
          </a:ln>
        </p:spPr>
        <p:txBody>
          <a:bodyPr wrap="square" rtlCol="0">
            <a:spAutoFit/>
          </a:bodyPr>
          <a:lstStyle/>
          <a:p>
            <a:r>
              <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Target requires a face card to ac</a:t>
            </a:r>
            <a:r>
              <a:rPr lang="en-GB" sz="1200" dirty="0">
                <a:solidFill>
                  <a:schemeClr val="bg1"/>
                </a:solidFill>
                <a:latin typeface="Calibri" panose="020F0502020204030204" pitchFamily="34" charset="0"/>
                <a:ea typeface="Calibri" panose="020F0502020204030204" pitchFamily="34" charset="0"/>
              </a:rPr>
              <a:t>ti</a:t>
            </a:r>
            <a:r>
              <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vate to remove the condition.</a:t>
            </a:r>
            <a:endParaRPr lang="en-GB" sz="1200" dirty="0">
              <a:solidFill>
                <a:schemeClr val="bg1"/>
              </a:solidFill>
            </a:endParaRPr>
          </a:p>
        </p:txBody>
      </p:sp>
      <p:sp>
        <p:nvSpPr>
          <p:cNvPr id="45" name="TextBox 44">
            <a:extLst>
              <a:ext uri="{FF2B5EF4-FFF2-40B4-BE49-F238E27FC236}">
                <a16:creationId xmlns:a16="http://schemas.microsoft.com/office/drawing/2014/main" id="{87B56DBA-762D-F514-FF41-95516ADA9D61}"/>
              </a:ext>
            </a:extLst>
          </p:cNvPr>
          <p:cNvSpPr txBox="1"/>
          <p:nvPr/>
        </p:nvSpPr>
        <p:spPr>
          <a:xfrm>
            <a:off x="5691154" y="741474"/>
            <a:ext cx="1796143" cy="393954"/>
          </a:xfrm>
          <a:prstGeom prst="rect">
            <a:avLst/>
          </a:prstGeom>
          <a:solidFill>
            <a:srgbClr val="0066FF">
              <a:alpha val="30196"/>
            </a:srgbClr>
          </a:solidFill>
          <a:ln w="6350">
            <a:solidFill>
              <a:schemeClr val="bg1"/>
            </a:solidFill>
          </a:ln>
        </p:spPr>
        <p:txBody>
          <a:bodyPr wrap="square" rtlCol="0">
            <a:spAutoFit/>
          </a:bodyPr>
          <a:lstStyle/>
          <a:p>
            <a:pPr algn="ctr"/>
            <a:r>
              <a:rPr lang="en-GB" dirty="0">
                <a:solidFill>
                  <a:schemeClr val="bg1"/>
                </a:solidFill>
              </a:rPr>
              <a:t>Inspire</a:t>
            </a:r>
          </a:p>
        </p:txBody>
      </p:sp>
      <p:sp>
        <p:nvSpPr>
          <p:cNvPr id="46" name="TextBox 45">
            <a:extLst>
              <a:ext uri="{FF2B5EF4-FFF2-40B4-BE49-F238E27FC236}">
                <a16:creationId xmlns:a16="http://schemas.microsoft.com/office/drawing/2014/main" id="{6787C31F-5E0B-AD36-7C6F-99EE8AAF5E73}"/>
              </a:ext>
            </a:extLst>
          </p:cNvPr>
          <p:cNvSpPr txBox="1"/>
          <p:nvPr/>
        </p:nvSpPr>
        <p:spPr>
          <a:xfrm>
            <a:off x="5691154" y="1190837"/>
            <a:ext cx="1796143" cy="1566454"/>
          </a:xfrm>
          <a:prstGeom prst="rect">
            <a:avLst/>
          </a:prstGeom>
          <a:solidFill>
            <a:srgbClr val="0066FF">
              <a:alpha val="30196"/>
            </a:srgbClr>
          </a:solidFill>
          <a:ln w="6350">
            <a:solidFill>
              <a:schemeClr val="bg1"/>
            </a:solidFill>
          </a:ln>
        </p:spPr>
        <p:txBody>
          <a:bodyPr wrap="square" rtlCol="0">
            <a:spAutoFit/>
          </a:bodyPr>
          <a:lstStyle/>
          <a:p>
            <a:pPr algn="just">
              <a:lnSpc>
                <a:spcPct val="115000"/>
              </a:lnSpc>
              <a:spcAft>
                <a:spcPts val="800"/>
              </a:spcAft>
            </a:pPr>
            <a:r>
              <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Cast unopposed on a target unit this allows the target unit to reroll 1s and 2s. Each success beyond the first may affect an additional target adjacent same name unit. </a:t>
            </a:r>
          </a:p>
        </p:txBody>
      </p:sp>
      <p:sp>
        <p:nvSpPr>
          <p:cNvPr id="47" name="TextBox 46">
            <a:extLst>
              <a:ext uri="{FF2B5EF4-FFF2-40B4-BE49-F238E27FC236}">
                <a16:creationId xmlns:a16="http://schemas.microsoft.com/office/drawing/2014/main" id="{035DFC4E-9240-57DA-A68D-D454AA073CA9}"/>
              </a:ext>
            </a:extLst>
          </p:cNvPr>
          <p:cNvSpPr txBox="1"/>
          <p:nvPr/>
        </p:nvSpPr>
        <p:spPr>
          <a:xfrm>
            <a:off x="5684621" y="2849319"/>
            <a:ext cx="1802674" cy="646331"/>
          </a:xfrm>
          <a:prstGeom prst="rect">
            <a:avLst/>
          </a:prstGeom>
          <a:solidFill>
            <a:srgbClr val="0066FF">
              <a:alpha val="30196"/>
            </a:srgbClr>
          </a:solidFill>
          <a:ln w="6350">
            <a:solidFill>
              <a:schemeClr val="bg1"/>
            </a:solidFill>
          </a:ln>
        </p:spPr>
        <p:txBody>
          <a:bodyPr wrap="square" rtlCol="0">
            <a:spAutoFit/>
          </a:bodyPr>
          <a:lstStyle/>
          <a:p>
            <a:r>
              <a:rPr lang="en-GB" sz="1200" dirty="0">
                <a:solidFill>
                  <a:schemeClr val="bg1"/>
                </a:solidFill>
              </a:rPr>
              <a:t>Place an </a:t>
            </a:r>
            <a:r>
              <a:rPr lang="en-GB" sz="1200" i="1" dirty="0">
                <a:solidFill>
                  <a:schemeClr val="bg1"/>
                </a:solidFill>
              </a:rPr>
              <a:t>inspired</a:t>
            </a:r>
            <a:r>
              <a:rPr lang="en-GB" sz="1200" dirty="0">
                <a:solidFill>
                  <a:schemeClr val="bg1"/>
                </a:solidFill>
              </a:rPr>
              <a:t> token and remove after use on next die roll.</a:t>
            </a:r>
          </a:p>
        </p:txBody>
      </p:sp>
      <p:sp>
        <p:nvSpPr>
          <p:cNvPr id="48" name="TextBox 47">
            <a:extLst>
              <a:ext uri="{FF2B5EF4-FFF2-40B4-BE49-F238E27FC236}">
                <a16:creationId xmlns:a16="http://schemas.microsoft.com/office/drawing/2014/main" id="{B72FAB24-0195-A965-736C-35553BBBE0E5}"/>
              </a:ext>
            </a:extLst>
          </p:cNvPr>
          <p:cNvSpPr txBox="1"/>
          <p:nvPr/>
        </p:nvSpPr>
        <p:spPr>
          <a:xfrm>
            <a:off x="8045919" y="802778"/>
            <a:ext cx="1796143" cy="393954"/>
          </a:xfrm>
          <a:prstGeom prst="rect">
            <a:avLst/>
          </a:prstGeom>
          <a:solidFill>
            <a:srgbClr val="0066FF">
              <a:alpha val="30196"/>
            </a:srgbClr>
          </a:solidFill>
          <a:ln w="6350">
            <a:solidFill>
              <a:schemeClr val="bg1"/>
            </a:solidFill>
          </a:ln>
        </p:spPr>
        <p:txBody>
          <a:bodyPr wrap="square" rtlCol="0">
            <a:spAutoFit/>
          </a:bodyPr>
          <a:lstStyle/>
          <a:p>
            <a:pPr algn="ctr"/>
            <a:r>
              <a:rPr lang="en-GB" dirty="0">
                <a:solidFill>
                  <a:schemeClr val="bg1"/>
                </a:solidFill>
              </a:rPr>
              <a:t>Lure</a:t>
            </a:r>
          </a:p>
        </p:txBody>
      </p:sp>
      <p:sp>
        <p:nvSpPr>
          <p:cNvPr id="49" name="TextBox 48">
            <a:extLst>
              <a:ext uri="{FF2B5EF4-FFF2-40B4-BE49-F238E27FC236}">
                <a16:creationId xmlns:a16="http://schemas.microsoft.com/office/drawing/2014/main" id="{191B3F04-AD98-882A-878D-7CAF0200C2DE}"/>
              </a:ext>
            </a:extLst>
          </p:cNvPr>
          <p:cNvSpPr txBox="1"/>
          <p:nvPr/>
        </p:nvSpPr>
        <p:spPr>
          <a:xfrm>
            <a:off x="8045919" y="1252141"/>
            <a:ext cx="1796143" cy="1938992"/>
          </a:xfrm>
          <a:prstGeom prst="rect">
            <a:avLst/>
          </a:prstGeom>
          <a:solidFill>
            <a:srgbClr val="0066FF">
              <a:alpha val="30196"/>
            </a:srgbClr>
          </a:solidFill>
          <a:ln w="6350">
            <a:solidFill>
              <a:schemeClr val="bg1"/>
            </a:solidFill>
          </a:ln>
        </p:spPr>
        <p:txBody>
          <a:bodyPr wrap="square" rtlCol="0">
            <a:spAutoFit/>
          </a:bodyPr>
          <a:lstStyle/>
          <a:p>
            <a:r>
              <a:rPr lang="en-GB" sz="1200" dirty="0">
                <a:solidFill>
                  <a:schemeClr val="bg1"/>
                </a:solidFill>
                <a:latin typeface="Calibri" panose="020F0502020204030204" pitchFamily="34" charset="0"/>
                <a:ea typeface="Calibri" panose="020F0502020204030204" pitchFamily="34" charset="0"/>
                <a:cs typeface="Calibri" panose="020F0502020204030204" pitchFamily="34" charset="0"/>
              </a:rPr>
              <a:t>Target’s  failure of WP duel against spellcaster requires target to be moved by owning player immediately up to it’s  maximum 1st action movement directly towards caster by shortest route. It stops if it contacts the caster.</a:t>
            </a:r>
          </a:p>
        </p:txBody>
      </p:sp>
      <p:sp>
        <p:nvSpPr>
          <p:cNvPr id="50" name="TextBox 49">
            <a:extLst>
              <a:ext uri="{FF2B5EF4-FFF2-40B4-BE49-F238E27FC236}">
                <a16:creationId xmlns:a16="http://schemas.microsoft.com/office/drawing/2014/main" id="{389C2D1D-F6CE-9207-9265-6349839806E0}"/>
              </a:ext>
            </a:extLst>
          </p:cNvPr>
          <p:cNvSpPr txBox="1"/>
          <p:nvPr/>
        </p:nvSpPr>
        <p:spPr>
          <a:xfrm>
            <a:off x="849467" y="4103765"/>
            <a:ext cx="1796143" cy="393954"/>
          </a:xfrm>
          <a:prstGeom prst="rect">
            <a:avLst/>
          </a:prstGeom>
          <a:solidFill>
            <a:srgbClr val="0066FF">
              <a:alpha val="30196"/>
            </a:srgbClr>
          </a:solidFill>
          <a:ln w="6350">
            <a:solidFill>
              <a:schemeClr val="bg1"/>
            </a:solidFill>
          </a:ln>
        </p:spPr>
        <p:txBody>
          <a:bodyPr wrap="square" rtlCol="0">
            <a:spAutoFit/>
          </a:bodyPr>
          <a:lstStyle/>
          <a:p>
            <a:pPr algn="ctr"/>
            <a:r>
              <a:rPr lang="en-GB" dirty="0">
                <a:solidFill>
                  <a:schemeClr val="bg1"/>
                </a:solidFill>
              </a:rPr>
              <a:t>Missile</a:t>
            </a:r>
          </a:p>
        </p:txBody>
      </p:sp>
      <p:sp>
        <p:nvSpPr>
          <p:cNvPr id="51" name="TextBox 50">
            <a:extLst>
              <a:ext uri="{FF2B5EF4-FFF2-40B4-BE49-F238E27FC236}">
                <a16:creationId xmlns:a16="http://schemas.microsoft.com/office/drawing/2014/main" id="{DC1B6C34-2F37-4577-B9B0-7E3E471326ED}"/>
              </a:ext>
            </a:extLst>
          </p:cNvPr>
          <p:cNvSpPr txBox="1"/>
          <p:nvPr/>
        </p:nvSpPr>
        <p:spPr>
          <a:xfrm>
            <a:off x="849467" y="4553130"/>
            <a:ext cx="1796143" cy="1384995"/>
          </a:xfrm>
          <a:prstGeom prst="rect">
            <a:avLst/>
          </a:prstGeom>
          <a:solidFill>
            <a:srgbClr val="0066FF">
              <a:alpha val="30196"/>
            </a:srgbClr>
          </a:solidFill>
          <a:ln w="6350">
            <a:solidFill>
              <a:schemeClr val="bg1"/>
            </a:solidFill>
          </a:ln>
        </p:spPr>
        <p:txBody>
          <a:bodyPr wrap="square" rtlCol="0">
            <a:spAutoFit/>
          </a:bodyPr>
          <a:lstStyle/>
          <a:p>
            <a:r>
              <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rPr>
              <a:t>Target unit is attacked against its DF with an (x) dice attack where x equals the magician’s casting dice number.</a:t>
            </a:r>
            <a:endParaRPr lang="en-GB" sz="1400" dirty="0">
              <a:solidFill>
                <a:schemeClr val="bg1"/>
              </a:solidFill>
            </a:endParaRPr>
          </a:p>
        </p:txBody>
      </p:sp>
      <p:sp>
        <p:nvSpPr>
          <p:cNvPr id="52" name="TextBox 51">
            <a:extLst>
              <a:ext uri="{FF2B5EF4-FFF2-40B4-BE49-F238E27FC236}">
                <a16:creationId xmlns:a16="http://schemas.microsoft.com/office/drawing/2014/main" id="{70D5F236-F36E-2150-FD0C-EA522BDFA8C9}"/>
              </a:ext>
            </a:extLst>
          </p:cNvPr>
          <p:cNvSpPr txBox="1"/>
          <p:nvPr/>
        </p:nvSpPr>
        <p:spPr>
          <a:xfrm>
            <a:off x="3221492" y="3986768"/>
            <a:ext cx="1796143" cy="393954"/>
          </a:xfrm>
          <a:prstGeom prst="rect">
            <a:avLst/>
          </a:prstGeom>
          <a:solidFill>
            <a:srgbClr val="0066FF">
              <a:alpha val="30196"/>
            </a:srgbClr>
          </a:solidFill>
          <a:ln w="6350">
            <a:solidFill>
              <a:schemeClr val="bg1"/>
            </a:solidFill>
          </a:ln>
        </p:spPr>
        <p:txBody>
          <a:bodyPr wrap="square" rtlCol="0">
            <a:spAutoFit/>
          </a:bodyPr>
          <a:lstStyle/>
          <a:p>
            <a:pPr algn="ctr"/>
            <a:r>
              <a:rPr lang="en-GB" dirty="0">
                <a:solidFill>
                  <a:schemeClr val="bg1"/>
                </a:solidFill>
              </a:rPr>
              <a:t>Raise Dead</a:t>
            </a:r>
          </a:p>
        </p:txBody>
      </p:sp>
      <p:sp>
        <p:nvSpPr>
          <p:cNvPr id="53" name="TextBox 52">
            <a:extLst>
              <a:ext uri="{FF2B5EF4-FFF2-40B4-BE49-F238E27FC236}">
                <a16:creationId xmlns:a16="http://schemas.microsoft.com/office/drawing/2014/main" id="{33960EB1-49CE-62A9-C7AD-9D790254F3ED}"/>
              </a:ext>
            </a:extLst>
          </p:cNvPr>
          <p:cNvSpPr txBox="1"/>
          <p:nvPr/>
        </p:nvSpPr>
        <p:spPr>
          <a:xfrm>
            <a:off x="3221492" y="4426480"/>
            <a:ext cx="1796143" cy="2123658"/>
          </a:xfrm>
          <a:prstGeom prst="rect">
            <a:avLst/>
          </a:prstGeom>
          <a:solidFill>
            <a:srgbClr val="0066FF">
              <a:alpha val="30196"/>
            </a:srgbClr>
          </a:solidFill>
          <a:ln w="6350">
            <a:solidFill>
              <a:schemeClr val="bg1"/>
            </a:solidFill>
          </a:ln>
        </p:spPr>
        <p:txBody>
          <a:bodyPr wrap="square" rtlCol="0">
            <a:spAutoFit/>
          </a:bodyPr>
          <a:lstStyle/>
          <a:p>
            <a:r>
              <a:rPr lang="en-GB" sz="1100" dirty="0">
                <a:solidFill>
                  <a:schemeClr val="bg1"/>
                </a:solidFill>
                <a:latin typeface="Calibri" panose="020F0502020204030204" pitchFamily="34" charset="0"/>
                <a:ea typeface="Calibri" panose="020F0502020204030204" pitchFamily="34" charset="0"/>
              </a:rPr>
              <a:t>Target unit returns as a zombie ‘raised unit’ with all stats (</a:t>
            </a:r>
            <a:r>
              <a:rPr lang="en-GB" sz="1100" dirty="0" err="1">
                <a:solidFill>
                  <a:schemeClr val="bg1"/>
                </a:solidFill>
                <a:latin typeface="Calibri" panose="020F0502020204030204" pitchFamily="34" charset="0"/>
                <a:ea typeface="Calibri" panose="020F0502020204030204" pitchFamily="34" charset="0"/>
              </a:rPr>
              <a:t>inc</a:t>
            </a:r>
            <a:r>
              <a:rPr lang="en-GB" sz="1100" dirty="0">
                <a:solidFill>
                  <a:schemeClr val="bg1"/>
                </a:solidFill>
                <a:latin typeface="Calibri" panose="020F0502020204030204" pitchFamily="34" charset="0"/>
                <a:ea typeface="Calibri" panose="020F0502020204030204" pitchFamily="34" charset="0"/>
              </a:rPr>
              <a:t> VP) at -1 to normal but now controlled by the spellcaster’s army if enemy spellcaster wins opposed WP duel test with opponent rolling as the target unit . No previous attributes remain except flight. Unit dies  permanently if killed again or spellcaster is killed. </a:t>
            </a:r>
            <a:endParaRPr lang="en-GB" sz="1100" dirty="0">
              <a:solidFill>
                <a:schemeClr val="bg1"/>
              </a:solidFill>
            </a:endParaRPr>
          </a:p>
        </p:txBody>
      </p:sp>
      <p:sp>
        <p:nvSpPr>
          <p:cNvPr id="54" name="TextBox 53">
            <a:extLst>
              <a:ext uri="{FF2B5EF4-FFF2-40B4-BE49-F238E27FC236}">
                <a16:creationId xmlns:a16="http://schemas.microsoft.com/office/drawing/2014/main" id="{C6AC4935-E239-EAA0-515E-65D1B7286519}"/>
              </a:ext>
            </a:extLst>
          </p:cNvPr>
          <p:cNvSpPr txBox="1"/>
          <p:nvPr/>
        </p:nvSpPr>
        <p:spPr>
          <a:xfrm>
            <a:off x="3214959" y="6602678"/>
            <a:ext cx="1802674" cy="307777"/>
          </a:xfrm>
          <a:prstGeom prst="rect">
            <a:avLst/>
          </a:prstGeom>
          <a:solidFill>
            <a:srgbClr val="0066FF">
              <a:alpha val="30196"/>
            </a:srgbClr>
          </a:solidFill>
          <a:ln w="6350">
            <a:solidFill>
              <a:schemeClr val="bg1"/>
            </a:solidFill>
          </a:ln>
        </p:spPr>
        <p:txBody>
          <a:bodyPr wrap="square" rtlCol="0">
            <a:spAutoFit/>
          </a:bodyPr>
          <a:lstStyle/>
          <a:p>
            <a:r>
              <a:rPr lang="en-GB" sz="1400" b="1" dirty="0">
                <a:solidFill>
                  <a:schemeClr val="bg1"/>
                </a:solidFill>
              </a:rPr>
              <a:t>Necromancer only </a:t>
            </a:r>
          </a:p>
        </p:txBody>
      </p:sp>
      <p:sp>
        <p:nvSpPr>
          <p:cNvPr id="55" name="TextBox 54">
            <a:extLst>
              <a:ext uri="{FF2B5EF4-FFF2-40B4-BE49-F238E27FC236}">
                <a16:creationId xmlns:a16="http://schemas.microsoft.com/office/drawing/2014/main" id="{E8EB6D80-4489-0D9F-EA6E-CE6632B00DE0}"/>
              </a:ext>
            </a:extLst>
          </p:cNvPr>
          <p:cNvSpPr txBox="1"/>
          <p:nvPr/>
        </p:nvSpPr>
        <p:spPr>
          <a:xfrm>
            <a:off x="5705981" y="4004200"/>
            <a:ext cx="1796143" cy="393954"/>
          </a:xfrm>
          <a:prstGeom prst="rect">
            <a:avLst/>
          </a:prstGeom>
          <a:solidFill>
            <a:srgbClr val="0066FF">
              <a:alpha val="30196"/>
            </a:srgbClr>
          </a:solidFill>
          <a:ln w="6350">
            <a:solidFill>
              <a:schemeClr val="bg1"/>
            </a:solidFill>
          </a:ln>
        </p:spPr>
        <p:txBody>
          <a:bodyPr wrap="square" rtlCol="0">
            <a:spAutoFit/>
          </a:bodyPr>
          <a:lstStyle/>
          <a:p>
            <a:pPr algn="ctr"/>
            <a:r>
              <a:rPr lang="en-GB" dirty="0">
                <a:solidFill>
                  <a:schemeClr val="bg1"/>
                </a:solidFill>
              </a:rPr>
              <a:t>Shield</a:t>
            </a:r>
          </a:p>
        </p:txBody>
      </p:sp>
      <p:sp>
        <p:nvSpPr>
          <p:cNvPr id="56" name="TextBox 55">
            <a:extLst>
              <a:ext uri="{FF2B5EF4-FFF2-40B4-BE49-F238E27FC236}">
                <a16:creationId xmlns:a16="http://schemas.microsoft.com/office/drawing/2014/main" id="{97FCB76E-85B1-4A32-055B-E2AF9436B884}"/>
              </a:ext>
            </a:extLst>
          </p:cNvPr>
          <p:cNvSpPr txBox="1"/>
          <p:nvPr/>
        </p:nvSpPr>
        <p:spPr>
          <a:xfrm>
            <a:off x="5705981" y="4453565"/>
            <a:ext cx="1796143" cy="1384995"/>
          </a:xfrm>
          <a:prstGeom prst="rect">
            <a:avLst/>
          </a:prstGeom>
          <a:solidFill>
            <a:srgbClr val="0066FF">
              <a:alpha val="30196"/>
            </a:srgbClr>
          </a:solidFill>
          <a:ln w="6350">
            <a:solidFill>
              <a:schemeClr val="bg1"/>
            </a:solidFill>
          </a:ln>
        </p:spPr>
        <p:txBody>
          <a:bodyPr wrap="square" rtlCol="0">
            <a:spAutoFit/>
          </a:bodyPr>
          <a:lstStyle/>
          <a:p>
            <a:r>
              <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rPr>
              <a:t>Target unit gains Brace 2 attribute - each additional success affects an adjacent unit of same name.</a:t>
            </a:r>
            <a:endParaRPr lang="en-GB" sz="1400" dirty="0">
              <a:solidFill>
                <a:schemeClr val="bg1"/>
              </a:solidFill>
            </a:endParaRPr>
          </a:p>
        </p:txBody>
      </p:sp>
      <p:sp>
        <p:nvSpPr>
          <p:cNvPr id="57" name="TextBox 56">
            <a:extLst>
              <a:ext uri="{FF2B5EF4-FFF2-40B4-BE49-F238E27FC236}">
                <a16:creationId xmlns:a16="http://schemas.microsoft.com/office/drawing/2014/main" id="{93DF58AA-DC00-BE4B-F996-AA5BF1006C62}"/>
              </a:ext>
            </a:extLst>
          </p:cNvPr>
          <p:cNvSpPr txBox="1"/>
          <p:nvPr/>
        </p:nvSpPr>
        <p:spPr>
          <a:xfrm>
            <a:off x="5715079" y="6080781"/>
            <a:ext cx="1802674" cy="677108"/>
          </a:xfrm>
          <a:prstGeom prst="rect">
            <a:avLst/>
          </a:prstGeom>
          <a:solidFill>
            <a:srgbClr val="0066FF">
              <a:alpha val="30196"/>
            </a:srgbClr>
          </a:solidFill>
          <a:ln w="6350">
            <a:solidFill>
              <a:schemeClr val="bg1"/>
            </a:solidFill>
          </a:ln>
        </p:spPr>
        <p:txBody>
          <a:bodyPr wrap="square" rtlCol="0">
            <a:spAutoFit/>
          </a:bodyPr>
          <a:lstStyle/>
          <a:p>
            <a:r>
              <a:rPr lang="en-GB" sz="1200" dirty="0">
                <a:solidFill>
                  <a:schemeClr val="bg1"/>
                </a:solidFill>
              </a:rPr>
              <a:t>Place a Brace 2 token on unit(s) and remove after use</a:t>
            </a:r>
            <a:r>
              <a:rPr lang="en-GB" sz="1400" dirty="0">
                <a:solidFill>
                  <a:schemeClr val="bg1"/>
                </a:solidFill>
              </a:rPr>
              <a:t>.</a:t>
            </a:r>
          </a:p>
        </p:txBody>
      </p:sp>
      <p:sp>
        <p:nvSpPr>
          <p:cNvPr id="58" name="TextBox 57">
            <a:extLst>
              <a:ext uri="{FF2B5EF4-FFF2-40B4-BE49-F238E27FC236}">
                <a16:creationId xmlns:a16="http://schemas.microsoft.com/office/drawing/2014/main" id="{B2A4E2A2-FE40-3AD4-5C43-BBD1BF4114C9}"/>
              </a:ext>
            </a:extLst>
          </p:cNvPr>
          <p:cNvSpPr txBox="1"/>
          <p:nvPr/>
        </p:nvSpPr>
        <p:spPr>
          <a:xfrm>
            <a:off x="8024267" y="4031840"/>
            <a:ext cx="1796143" cy="393954"/>
          </a:xfrm>
          <a:prstGeom prst="rect">
            <a:avLst/>
          </a:prstGeom>
          <a:solidFill>
            <a:srgbClr val="0066FF">
              <a:alpha val="30196"/>
            </a:srgbClr>
          </a:solidFill>
          <a:ln w="6350">
            <a:solidFill>
              <a:schemeClr val="bg1"/>
            </a:solidFill>
          </a:ln>
        </p:spPr>
        <p:txBody>
          <a:bodyPr wrap="square" rtlCol="0">
            <a:spAutoFit/>
          </a:bodyPr>
          <a:lstStyle/>
          <a:p>
            <a:pPr algn="ctr"/>
            <a:r>
              <a:rPr lang="en-GB" dirty="0">
                <a:solidFill>
                  <a:schemeClr val="bg1"/>
                </a:solidFill>
              </a:rPr>
              <a:t>Slow</a:t>
            </a:r>
          </a:p>
        </p:txBody>
      </p:sp>
      <p:sp>
        <p:nvSpPr>
          <p:cNvPr id="59" name="TextBox 58">
            <a:extLst>
              <a:ext uri="{FF2B5EF4-FFF2-40B4-BE49-F238E27FC236}">
                <a16:creationId xmlns:a16="http://schemas.microsoft.com/office/drawing/2014/main" id="{0E341681-6B26-B9D3-CA08-4FA239ED75C0}"/>
              </a:ext>
            </a:extLst>
          </p:cNvPr>
          <p:cNvSpPr txBox="1"/>
          <p:nvPr/>
        </p:nvSpPr>
        <p:spPr>
          <a:xfrm>
            <a:off x="8024267" y="4481203"/>
            <a:ext cx="1796143" cy="1600438"/>
          </a:xfrm>
          <a:prstGeom prst="rect">
            <a:avLst/>
          </a:prstGeom>
          <a:solidFill>
            <a:srgbClr val="0066FF">
              <a:alpha val="30196"/>
            </a:srgbClr>
          </a:solidFill>
          <a:ln w="6350">
            <a:solidFill>
              <a:schemeClr val="bg1"/>
            </a:solidFill>
          </a:ln>
        </p:spPr>
        <p:txBody>
          <a:bodyPr wrap="square" rtlCol="0">
            <a:spAutoFit/>
          </a:bodyPr>
          <a:lstStyle/>
          <a:p>
            <a:r>
              <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rPr>
              <a:t>Target unit loses 1 ac</a:t>
            </a:r>
            <a:r>
              <a:rPr lang="en-GB" sz="1400" dirty="0">
                <a:solidFill>
                  <a:schemeClr val="bg1"/>
                </a:solidFill>
                <a:latin typeface="Calibri" panose="020F0502020204030204" pitchFamily="34" charset="0"/>
                <a:ea typeface="Calibri" panose="020F0502020204030204" pitchFamily="34" charset="0"/>
              </a:rPr>
              <a:t>ti</a:t>
            </a:r>
            <a:r>
              <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rPr>
              <a:t>on, mark with slow token - each additional success affects an adjacent unit of same name.</a:t>
            </a:r>
            <a:endParaRPr lang="en-GB" sz="1400" dirty="0">
              <a:solidFill>
                <a:schemeClr val="bg1"/>
              </a:solidFill>
            </a:endParaRPr>
          </a:p>
          <a:p>
            <a:endParaRPr lang="en-GB" sz="1400" dirty="0">
              <a:solidFill>
                <a:schemeClr val="bg1"/>
              </a:solidFill>
            </a:endParaRPr>
          </a:p>
        </p:txBody>
      </p:sp>
      <p:sp>
        <p:nvSpPr>
          <p:cNvPr id="60" name="TextBox 59">
            <a:extLst>
              <a:ext uri="{FF2B5EF4-FFF2-40B4-BE49-F238E27FC236}">
                <a16:creationId xmlns:a16="http://schemas.microsoft.com/office/drawing/2014/main" id="{1FC0960B-C03C-DFE9-91E3-425C36BF9F47}"/>
              </a:ext>
            </a:extLst>
          </p:cNvPr>
          <p:cNvSpPr txBox="1"/>
          <p:nvPr/>
        </p:nvSpPr>
        <p:spPr>
          <a:xfrm>
            <a:off x="8017734" y="6053716"/>
            <a:ext cx="1802674" cy="830997"/>
          </a:xfrm>
          <a:prstGeom prst="rect">
            <a:avLst/>
          </a:prstGeom>
          <a:solidFill>
            <a:srgbClr val="0066FF">
              <a:alpha val="30196"/>
            </a:srgbClr>
          </a:solidFill>
          <a:ln w="6350">
            <a:solidFill>
              <a:schemeClr val="bg1"/>
            </a:solidFill>
          </a:ln>
        </p:spPr>
        <p:txBody>
          <a:bodyPr wrap="square" rtlCol="0">
            <a:spAutoFit/>
          </a:bodyPr>
          <a:lstStyle/>
          <a:p>
            <a:r>
              <a:rPr lang="en-GB" sz="1200" dirty="0">
                <a:solidFill>
                  <a:schemeClr val="bg1"/>
                </a:solidFill>
              </a:rPr>
              <a:t>Place a Slow token on unit(s) remove after target unit’s next activation</a:t>
            </a:r>
          </a:p>
        </p:txBody>
      </p:sp>
      <p:sp>
        <p:nvSpPr>
          <p:cNvPr id="7" name="TextBox 6">
            <a:extLst>
              <a:ext uri="{FF2B5EF4-FFF2-40B4-BE49-F238E27FC236}">
                <a16:creationId xmlns:a16="http://schemas.microsoft.com/office/drawing/2014/main" id="{358F84CF-BBA5-955A-893D-DB660B5E53BE}"/>
              </a:ext>
            </a:extLst>
          </p:cNvPr>
          <p:cNvSpPr txBox="1"/>
          <p:nvPr/>
        </p:nvSpPr>
        <p:spPr>
          <a:xfrm>
            <a:off x="848976" y="3279707"/>
            <a:ext cx="1802674" cy="307777"/>
          </a:xfrm>
          <a:prstGeom prst="rect">
            <a:avLst/>
          </a:prstGeom>
          <a:solidFill>
            <a:srgbClr val="0066FF">
              <a:alpha val="30196"/>
            </a:srgbClr>
          </a:solidFill>
          <a:ln w="6350">
            <a:solidFill>
              <a:schemeClr val="bg1"/>
            </a:solidFill>
          </a:ln>
        </p:spPr>
        <p:txBody>
          <a:bodyPr wrap="square" rtlCol="0">
            <a:spAutoFit/>
          </a:bodyPr>
          <a:lstStyle/>
          <a:p>
            <a:pPr algn="ctr"/>
            <a:r>
              <a:rPr lang="en-GB" sz="1400" dirty="0">
                <a:solidFill>
                  <a:schemeClr val="bg1"/>
                </a:solidFill>
              </a:rPr>
              <a:t>End of turn removal</a:t>
            </a:r>
          </a:p>
        </p:txBody>
      </p:sp>
    </p:spTree>
    <p:extLst>
      <p:ext uri="{BB962C8B-B14F-4D97-AF65-F5344CB8AC3E}">
        <p14:creationId xmlns:p14="http://schemas.microsoft.com/office/powerpoint/2010/main" val="3404076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D35DA2C-8E03-5F2B-AFF4-C42B8C9F0D7A}"/>
              </a:ext>
            </a:extLst>
          </p:cNvPr>
          <p:cNvPicPr>
            <a:picLocks noChangeAspect="1"/>
          </p:cNvPicPr>
          <p:nvPr/>
        </p:nvPicPr>
        <p:blipFill>
          <a:blip r:embed="rId2">
            <a:extLst>
              <a:ext uri="{28A0092B-C50C-407E-A947-70E740481C1C}">
                <a14:useLocalDpi xmlns:a14="http://schemas.microsoft.com/office/drawing/2010/main" val="0"/>
              </a:ext>
            </a:extLst>
          </a:blip>
          <a:srcRect r="62933" b="51495"/>
          <a:stretch/>
        </p:blipFill>
        <p:spPr>
          <a:xfrm>
            <a:off x="2953648" y="490883"/>
            <a:ext cx="2259605" cy="3164713"/>
          </a:xfrm>
          <a:prstGeom prst="rect">
            <a:avLst/>
          </a:prstGeom>
        </p:spPr>
      </p:pic>
      <p:pic>
        <p:nvPicPr>
          <p:cNvPr id="3" name="Picture 2">
            <a:extLst>
              <a:ext uri="{FF2B5EF4-FFF2-40B4-BE49-F238E27FC236}">
                <a16:creationId xmlns:a16="http://schemas.microsoft.com/office/drawing/2014/main" id="{0601B3B6-CDC7-CEAF-5D50-07F60C41301C}"/>
              </a:ext>
            </a:extLst>
          </p:cNvPr>
          <p:cNvPicPr>
            <a:picLocks noChangeAspect="1"/>
          </p:cNvPicPr>
          <p:nvPr/>
        </p:nvPicPr>
        <p:blipFill>
          <a:blip r:embed="rId2">
            <a:extLst>
              <a:ext uri="{28A0092B-C50C-407E-A947-70E740481C1C}">
                <a14:useLocalDpi xmlns:a14="http://schemas.microsoft.com/office/drawing/2010/main" val="0"/>
              </a:ext>
            </a:extLst>
          </a:blip>
          <a:srcRect r="62933" b="51495"/>
          <a:stretch/>
        </p:blipFill>
        <p:spPr>
          <a:xfrm>
            <a:off x="640754" y="508813"/>
            <a:ext cx="2259605" cy="3164713"/>
          </a:xfrm>
          <a:prstGeom prst="rect">
            <a:avLst/>
          </a:prstGeom>
        </p:spPr>
      </p:pic>
      <p:sp>
        <p:nvSpPr>
          <p:cNvPr id="4" name="TextBox 3">
            <a:extLst>
              <a:ext uri="{FF2B5EF4-FFF2-40B4-BE49-F238E27FC236}">
                <a16:creationId xmlns:a16="http://schemas.microsoft.com/office/drawing/2014/main" id="{803BAC7C-C12C-2D76-B613-ECB1DB01E0FA}"/>
              </a:ext>
            </a:extLst>
          </p:cNvPr>
          <p:cNvSpPr txBox="1"/>
          <p:nvPr/>
        </p:nvSpPr>
        <p:spPr>
          <a:xfrm>
            <a:off x="3139173" y="593233"/>
            <a:ext cx="1796143" cy="393954"/>
          </a:xfrm>
          <a:prstGeom prst="rect">
            <a:avLst/>
          </a:prstGeom>
          <a:solidFill>
            <a:srgbClr val="0066FF">
              <a:alpha val="30196"/>
            </a:srgbClr>
          </a:solidFill>
          <a:ln w="6350">
            <a:solidFill>
              <a:schemeClr val="bg1"/>
            </a:solidFill>
          </a:ln>
        </p:spPr>
        <p:txBody>
          <a:bodyPr wrap="square" rtlCol="0">
            <a:spAutoFit/>
          </a:bodyPr>
          <a:lstStyle/>
          <a:p>
            <a:pPr algn="ctr"/>
            <a:r>
              <a:rPr lang="en-GB" dirty="0">
                <a:solidFill>
                  <a:schemeClr val="bg1"/>
                </a:solidFill>
              </a:rPr>
              <a:t>Terrorise</a:t>
            </a:r>
          </a:p>
        </p:txBody>
      </p:sp>
      <p:sp>
        <p:nvSpPr>
          <p:cNvPr id="5" name="TextBox 4">
            <a:extLst>
              <a:ext uri="{FF2B5EF4-FFF2-40B4-BE49-F238E27FC236}">
                <a16:creationId xmlns:a16="http://schemas.microsoft.com/office/drawing/2014/main" id="{7D293007-549D-4ED0-8667-538C627BA522}"/>
              </a:ext>
            </a:extLst>
          </p:cNvPr>
          <p:cNvSpPr txBox="1"/>
          <p:nvPr/>
        </p:nvSpPr>
        <p:spPr>
          <a:xfrm>
            <a:off x="3131222" y="1010792"/>
            <a:ext cx="1796143" cy="1954381"/>
          </a:xfrm>
          <a:prstGeom prst="rect">
            <a:avLst/>
          </a:prstGeom>
          <a:solidFill>
            <a:srgbClr val="0066FF">
              <a:alpha val="30196"/>
            </a:srgbClr>
          </a:solidFill>
          <a:ln w="6350">
            <a:solidFill>
              <a:schemeClr val="bg1"/>
            </a:solidFill>
          </a:ln>
        </p:spPr>
        <p:txBody>
          <a:bodyPr wrap="square" rtlCol="0">
            <a:spAutoFit/>
          </a:bodyPr>
          <a:lstStyle/>
          <a:p>
            <a:r>
              <a:rPr lang="en-GB" sz="1100" dirty="0">
                <a:solidFill>
                  <a:schemeClr val="bg1"/>
                </a:solidFill>
                <a:latin typeface="Calibri" panose="020F0502020204030204" pitchFamily="34" charset="0"/>
                <a:ea typeface="Calibri" panose="020F0502020204030204" pitchFamily="34" charset="0"/>
                <a:cs typeface="Times New Roman" panose="02020603050405020304" pitchFamily="18" charset="0"/>
              </a:rPr>
              <a:t>Opposed WP duel – If the Target loses it is moved directly away from spellcaster it’s full first activation move by it’s owner and fights  disadvantaged - each additional success </a:t>
            </a:r>
            <a:r>
              <a:rPr lang="en-GB" sz="1100" i="1" dirty="0">
                <a:solidFill>
                  <a:schemeClr val="bg1"/>
                </a:solidFill>
                <a:latin typeface="Calibri" panose="020F0502020204030204" pitchFamily="34" charset="0"/>
                <a:ea typeface="Calibri" panose="020F0502020204030204" pitchFamily="34" charset="0"/>
                <a:cs typeface="Times New Roman" panose="02020603050405020304" pitchFamily="18" charset="0"/>
              </a:rPr>
              <a:t>after those required to win the duel  </a:t>
            </a:r>
            <a:r>
              <a:rPr lang="en-GB" sz="1100" dirty="0">
                <a:solidFill>
                  <a:schemeClr val="bg1"/>
                </a:solidFill>
                <a:latin typeface="Calibri" panose="020F0502020204030204" pitchFamily="34" charset="0"/>
                <a:ea typeface="Calibri" panose="020F0502020204030204" pitchFamily="34" charset="0"/>
                <a:cs typeface="Times New Roman" panose="02020603050405020304" pitchFamily="18" charset="0"/>
              </a:rPr>
              <a:t>affects an adjacent unit of the same name.</a:t>
            </a:r>
            <a:endParaRPr lang="en-GB" sz="1100" dirty="0">
              <a:solidFill>
                <a:schemeClr val="bg1"/>
              </a:solidFill>
            </a:endParaRPr>
          </a:p>
        </p:txBody>
      </p:sp>
      <p:sp>
        <p:nvSpPr>
          <p:cNvPr id="6" name="TextBox 5">
            <a:extLst>
              <a:ext uri="{FF2B5EF4-FFF2-40B4-BE49-F238E27FC236}">
                <a16:creationId xmlns:a16="http://schemas.microsoft.com/office/drawing/2014/main" id="{6719A6DF-6BB9-14A6-B4B9-09AEBBBBEF05}"/>
              </a:ext>
            </a:extLst>
          </p:cNvPr>
          <p:cNvSpPr txBox="1"/>
          <p:nvPr/>
        </p:nvSpPr>
        <p:spPr>
          <a:xfrm>
            <a:off x="3120577" y="3045503"/>
            <a:ext cx="1802674" cy="461665"/>
          </a:xfrm>
          <a:prstGeom prst="rect">
            <a:avLst/>
          </a:prstGeom>
          <a:solidFill>
            <a:srgbClr val="0066FF">
              <a:alpha val="30196"/>
            </a:srgbClr>
          </a:solidFill>
          <a:ln w="6350">
            <a:solidFill>
              <a:schemeClr val="bg1"/>
            </a:solidFill>
          </a:ln>
        </p:spPr>
        <p:txBody>
          <a:bodyPr wrap="square" rtlCol="0">
            <a:spAutoFit/>
          </a:bodyPr>
          <a:lstStyle/>
          <a:p>
            <a:r>
              <a:rPr lang="en-GB" sz="1200" dirty="0">
                <a:solidFill>
                  <a:schemeClr val="bg1"/>
                </a:solidFill>
              </a:rPr>
              <a:t>Removed at end of target unit’s activation</a:t>
            </a:r>
          </a:p>
        </p:txBody>
      </p:sp>
      <p:sp>
        <p:nvSpPr>
          <p:cNvPr id="7" name="TextBox 6">
            <a:extLst>
              <a:ext uri="{FF2B5EF4-FFF2-40B4-BE49-F238E27FC236}">
                <a16:creationId xmlns:a16="http://schemas.microsoft.com/office/drawing/2014/main" id="{49C364D5-DBFA-47B0-0947-3FA6338AD941}"/>
              </a:ext>
            </a:extLst>
          </p:cNvPr>
          <p:cNvSpPr txBox="1"/>
          <p:nvPr/>
        </p:nvSpPr>
        <p:spPr>
          <a:xfrm>
            <a:off x="866626" y="645477"/>
            <a:ext cx="1796143" cy="393954"/>
          </a:xfrm>
          <a:prstGeom prst="rect">
            <a:avLst/>
          </a:prstGeom>
          <a:solidFill>
            <a:srgbClr val="0066FF">
              <a:alpha val="30196"/>
            </a:srgbClr>
          </a:solidFill>
          <a:ln w="6350">
            <a:solidFill>
              <a:schemeClr val="bg1"/>
            </a:solidFill>
          </a:ln>
        </p:spPr>
        <p:txBody>
          <a:bodyPr wrap="square" rtlCol="0">
            <a:spAutoFit/>
          </a:bodyPr>
          <a:lstStyle/>
          <a:p>
            <a:pPr algn="ctr"/>
            <a:r>
              <a:rPr lang="en-GB" dirty="0">
                <a:solidFill>
                  <a:schemeClr val="bg1"/>
                </a:solidFill>
              </a:rPr>
              <a:t>Summon</a:t>
            </a:r>
          </a:p>
        </p:txBody>
      </p:sp>
      <p:sp>
        <p:nvSpPr>
          <p:cNvPr id="8" name="TextBox 7">
            <a:extLst>
              <a:ext uri="{FF2B5EF4-FFF2-40B4-BE49-F238E27FC236}">
                <a16:creationId xmlns:a16="http://schemas.microsoft.com/office/drawing/2014/main" id="{DECCEC4C-9A9B-D928-D3B8-DC3065157052}"/>
              </a:ext>
            </a:extLst>
          </p:cNvPr>
          <p:cNvSpPr txBox="1"/>
          <p:nvPr/>
        </p:nvSpPr>
        <p:spPr>
          <a:xfrm>
            <a:off x="866626" y="1094840"/>
            <a:ext cx="1796143" cy="2308324"/>
          </a:xfrm>
          <a:prstGeom prst="rect">
            <a:avLst/>
          </a:prstGeom>
          <a:solidFill>
            <a:srgbClr val="0066FF">
              <a:alpha val="30196"/>
            </a:srgbClr>
          </a:solidFill>
          <a:ln w="6350">
            <a:solidFill>
              <a:schemeClr val="bg1"/>
            </a:solidFill>
          </a:ln>
        </p:spPr>
        <p:txBody>
          <a:bodyPr wrap="square" rtlCol="0">
            <a:spAutoFit/>
          </a:bodyPr>
          <a:lstStyle/>
          <a:p>
            <a:r>
              <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Declare the type of summons. Successful summons require successes equal or greater than the declared target number. Additional successes may result in extra summons of same name. Summoned creature(s) has Slow attribute but may be activated on same turn..</a:t>
            </a:r>
            <a:endParaRPr lang="en-GB" sz="1200" dirty="0">
              <a:solidFill>
                <a:schemeClr val="bg1"/>
              </a:solidFill>
            </a:endParaRPr>
          </a:p>
        </p:txBody>
      </p:sp>
    </p:spTree>
    <p:extLst>
      <p:ext uri="{BB962C8B-B14F-4D97-AF65-F5344CB8AC3E}">
        <p14:creationId xmlns:p14="http://schemas.microsoft.com/office/powerpoint/2010/main" val="714898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8A2C1F3-85EB-DC52-D6E2-45982736CF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9505" y="233680"/>
            <a:ext cx="3168000" cy="4489748"/>
          </a:xfrm>
          <a:prstGeom prst="rect">
            <a:avLst/>
          </a:prstGeom>
        </p:spPr>
      </p:pic>
      <p:pic>
        <p:nvPicPr>
          <p:cNvPr id="5" name="Picture 4">
            <a:extLst>
              <a:ext uri="{FF2B5EF4-FFF2-40B4-BE49-F238E27FC236}">
                <a16:creationId xmlns:a16="http://schemas.microsoft.com/office/drawing/2014/main" id="{0DCFA195-0D06-AF8D-BC15-87D71228DE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6910" y="2466362"/>
            <a:ext cx="3168000" cy="2298656"/>
          </a:xfrm>
          <a:prstGeom prst="rect">
            <a:avLst/>
          </a:prstGeom>
        </p:spPr>
      </p:pic>
      <p:pic>
        <p:nvPicPr>
          <p:cNvPr id="7" name="Picture 6">
            <a:extLst>
              <a:ext uri="{FF2B5EF4-FFF2-40B4-BE49-F238E27FC236}">
                <a16:creationId xmlns:a16="http://schemas.microsoft.com/office/drawing/2014/main" id="{7E2A6B82-1AB7-3FCE-635D-9AB68EBE3E2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07934" y="224149"/>
            <a:ext cx="3125749" cy="2268000"/>
          </a:xfrm>
          <a:prstGeom prst="rect">
            <a:avLst/>
          </a:prstGeom>
        </p:spPr>
      </p:pic>
      <p:pic>
        <p:nvPicPr>
          <p:cNvPr id="9" name="Picture 8">
            <a:extLst>
              <a:ext uri="{FF2B5EF4-FFF2-40B4-BE49-F238E27FC236}">
                <a16:creationId xmlns:a16="http://schemas.microsoft.com/office/drawing/2014/main" id="{5DECC727-C7D5-E7E4-3637-8F94170B7FE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45757" y="251670"/>
            <a:ext cx="1597122" cy="2268000"/>
          </a:xfrm>
          <a:prstGeom prst="rect">
            <a:avLst/>
          </a:prstGeom>
        </p:spPr>
      </p:pic>
      <p:pic>
        <p:nvPicPr>
          <p:cNvPr id="10" name="Picture 9">
            <a:extLst>
              <a:ext uri="{FF2B5EF4-FFF2-40B4-BE49-F238E27FC236}">
                <a16:creationId xmlns:a16="http://schemas.microsoft.com/office/drawing/2014/main" id="{16A42BF4-25EE-9E5A-64D9-B7B9A140759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574619" y="261458"/>
            <a:ext cx="1597122" cy="2268000"/>
          </a:xfrm>
          <a:prstGeom prst="rect">
            <a:avLst/>
          </a:prstGeom>
        </p:spPr>
      </p:pic>
      <p:pic>
        <p:nvPicPr>
          <p:cNvPr id="12" name="Picture 11">
            <a:extLst>
              <a:ext uri="{FF2B5EF4-FFF2-40B4-BE49-F238E27FC236}">
                <a16:creationId xmlns:a16="http://schemas.microsoft.com/office/drawing/2014/main" id="{25268DC3-4A55-26A2-8CB1-2CB8AF90C27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965126" y="2541866"/>
            <a:ext cx="1584256" cy="2340527"/>
          </a:xfrm>
          <a:prstGeom prst="rect">
            <a:avLst/>
          </a:prstGeom>
        </p:spPr>
      </p:pic>
      <p:pic>
        <p:nvPicPr>
          <p:cNvPr id="14" name="Picture 13">
            <a:extLst>
              <a:ext uri="{FF2B5EF4-FFF2-40B4-BE49-F238E27FC236}">
                <a16:creationId xmlns:a16="http://schemas.microsoft.com/office/drawing/2014/main" id="{2922816E-D6C1-9584-7F2A-AE4BE859336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577800" y="2558642"/>
            <a:ext cx="1614824" cy="2315362"/>
          </a:xfrm>
          <a:prstGeom prst="rect">
            <a:avLst/>
          </a:prstGeom>
        </p:spPr>
      </p:pic>
    </p:spTree>
    <p:extLst>
      <p:ext uri="{BB962C8B-B14F-4D97-AF65-F5344CB8AC3E}">
        <p14:creationId xmlns:p14="http://schemas.microsoft.com/office/powerpoint/2010/main" val="196726029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23597</TotalTime>
  <Words>2040</Words>
  <Application>Microsoft Office PowerPoint</Application>
  <PresentationFormat>Custom</PresentationFormat>
  <Paragraphs>217</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Calibri-Bold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Johnson, Sarah</dc:creator>
  <cp:lastModifiedBy>Johnson, Sarah</cp:lastModifiedBy>
  <cp:revision>97</cp:revision>
  <cp:lastPrinted>2025-02-03T09:44:17Z</cp:lastPrinted>
  <dcterms:created xsi:type="dcterms:W3CDTF">2024-10-25T20:59:26Z</dcterms:created>
  <dcterms:modified xsi:type="dcterms:W3CDTF">2026-02-15T18:45:27Z</dcterms:modified>
</cp:coreProperties>
</file>